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0"/>
  </p:notesMasterIdLst>
  <p:sldIdLst>
    <p:sldId id="257" r:id="rId2"/>
    <p:sldId id="258" r:id="rId3"/>
    <p:sldId id="261" r:id="rId4"/>
    <p:sldId id="262" r:id="rId5"/>
    <p:sldId id="263" r:id="rId6"/>
    <p:sldId id="264" r:id="rId7"/>
    <p:sldId id="265" r:id="rId8"/>
    <p:sldId id="266" r:id="rId9"/>
    <p:sldId id="267" r:id="rId10"/>
    <p:sldId id="268" r:id="rId11"/>
    <p:sldId id="269" r:id="rId12"/>
    <p:sldId id="270" r:id="rId13"/>
    <p:sldId id="271" r:id="rId14"/>
    <p:sldId id="272" r:id="rId15"/>
    <p:sldId id="273" r:id="rId16"/>
    <p:sldId id="275" r:id="rId17"/>
    <p:sldId id="278" r:id="rId18"/>
    <p:sldId id="280" r:id="rId19"/>
  </p:sldIdLst>
  <p:sldSz cx="12192000" cy="6858000"/>
  <p:notesSz cx="6858000" cy="9144000"/>
  <p:embeddedFontLst>
    <p:embeddedFont>
      <p:font typeface="Microsoft New Tai Lue" panose="020B0502040204020203" pitchFamily="34" charset="0"/>
      <p:regular r:id="rId21"/>
      <p:bold r:id="rId22"/>
    </p:embeddedFont>
    <p:embeddedFont>
      <p:font typeface="Montserrat Light" panose="00000400000000000000" pitchFamily="2" charset="-52"/>
      <p:regular r:id="rId23"/>
      <p:bold r:id="rId24"/>
      <p:italic r:id="rId25"/>
      <p:boldItalic r:id="rId26"/>
    </p:embeddedFont>
    <p:embeddedFont>
      <p:font typeface="Montserrat Medium" panose="00000600000000000000" pitchFamily="2" charset="-52"/>
      <p:regular r:id="rId27"/>
      <p:bold r:id="rId28"/>
      <p:italic r:id="rId29"/>
      <p:boldItalic r:id="rId30"/>
    </p:embeddedFont>
    <p:embeddedFont>
      <p:font typeface="Montserrat SemiBold" panose="00000700000000000000" pitchFamily="2" charset="-52"/>
      <p:regular r:id="rId31"/>
      <p:bold r:id="rId32"/>
      <p:italic r:id="rId33"/>
      <p:boldItalic r:id="rId34"/>
    </p:embeddedFont>
    <p:embeddedFont>
      <p:font typeface="Proxima Nova" panose="020B060402020202020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jrddrtOTth0UjyF8jSESKzU20P/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96" y="534"/>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21" Type="http://schemas.openxmlformats.org/officeDocument/2006/relationships/font" Target="fonts/font1.fntdata"/><Relationship Id="rId34" Type="http://schemas.openxmlformats.org/officeDocument/2006/relationships/font" Target="fonts/font14.fntdata"/><Relationship Id="rId47" Type="http://customschemas.google.com/relationships/presentationmetadata" Target="metadata"/><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37" Type="http://schemas.openxmlformats.org/officeDocument/2006/relationships/font" Target="fonts/font17.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font" Target="fonts/font16.fntdata"/><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font" Target="fonts/font15.fntdata"/><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font" Target="fonts/font13.fntdata"/><Relationship Id="rId38" Type="http://schemas.openxmlformats.org/officeDocument/2006/relationships/font" Target="fonts/font18.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uk-UA"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3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p3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uk-UA" b="1" u="sng">
                <a:solidFill>
                  <a:srgbClr val="FF0000"/>
                </a:solidFill>
              </a:rPr>
              <a:t>УВАГА! ПЕРЕД РЕДАГУВАННЯМ ПРЕЗЕНТАЦІЇ ОЗНАЙОМТЕСЬ ТА ДОТРИМУЙТЕСЬ ВИМОГ І СТИЛІСТИКИ!</a:t>
            </a:r>
            <a:br>
              <a:rPr lang="uk-UA" b="1" u="sng">
                <a:solidFill>
                  <a:srgbClr val="FF0000"/>
                </a:solidFill>
              </a:rPr>
            </a:br>
            <a:br>
              <a:rPr lang="uk-UA" b="1" u="sng">
                <a:solidFill>
                  <a:srgbClr val="FF0000"/>
                </a:solidFill>
              </a:rPr>
            </a:br>
            <a:r>
              <a:rPr lang="uk-UA" b="0" u="none">
                <a:solidFill>
                  <a:srgbClr val="FF0000"/>
                </a:solidFill>
              </a:rPr>
              <a:t>1) Встановіть шрифт </a:t>
            </a:r>
            <a:r>
              <a:rPr lang="uk-UA" b="0" i="0" u="none">
                <a:solidFill>
                  <a:srgbClr val="FF0000"/>
                </a:solidFill>
              </a:rPr>
              <a:t>Proxima Nova. Цей шрифт обраний і затверджений як корпоративний. Використовуйте тільки його.</a:t>
            </a:r>
            <a:endParaRPr/>
          </a:p>
          <a:p>
            <a:pPr marL="0" lvl="0" indent="0" algn="l" rtl="0">
              <a:lnSpc>
                <a:spcPct val="100000"/>
              </a:lnSpc>
              <a:spcBef>
                <a:spcPts val="0"/>
              </a:spcBef>
              <a:spcAft>
                <a:spcPts val="0"/>
              </a:spcAft>
              <a:buSzPts val="1400"/>
              <a:buNone/>
            </a:pPr>
            <a:r>
              <a:rPr lang="uk-UA" b="0" i="0" u="none">
                <a:solidFill>
                  <a:srgbClr val="FF0000"/>
                </a:solidFill>
              </a:rPr>
              <a:t>2) Кольори не змінюйте. Презентація виконана в єдиному стилі із використанням фірмових кольорів. </a:t>
            </a:r>
            <a:br>
              <a:rPr lang="uk-UA" b="0" i="0" u="none">
                <a:solidFill>
                  <a:srgbClr val="FF0000"/>
                </a:solidFill>
              </a:rPr>
            </a:br>
            <a:r>
              <a:rPr lang="uk-UA" b="0" i="0" u="none">
                <a:solidFill>
                  <a:srgbClr val="FF0000"/>
                </a:solidFill>
              </a:rPr>
              <a:t>3) Умовне число «100», «1000» змінюєте на значення притаманне саме вашій ОТГ. Розмір встановлений за умовчуванням – його також не змінюємо. Просто у віконці для редагування вводимо необхідне значення.</a:t>
            </a:r>
            <a:endParaRPr/>
          </a:p>
          <a:p>
            <a:pPr marL="0" lvl="0" indent="0" algn="l" rtl="0">
              <a:lnSpc>
                <a:spcPct val="100000"/>
              </a:lnSpc>
              <a:spcBef>
                <a:spcPts val="0"/>
              </a:spcBef>
              <a:spcAft>
                <a:spcPts val="0"/>
              </a:spcAft>
              <a:buSzPts val="1400"/>
              <a:buNone/>
            </a:pPr>
            <a:r>
              <a:rPr lang="uk-UA" b="0" i="0" u="none">
                <a:solidFill>
                  <a:srgbClr val="FF0000"/>
                </a:solidFill>
              </a:rPr>
              <a:t>4) Елементи не переміщуйте. Єдиний випадок коли можна видалити елемент це не відповідність позиції вашій ОТГ. Наприклад, за 2020 рік на території ОТГ не відбулось жодного вбивства, відповідно розкриття немає. Ця позиція не відповідає вашій ОТГ. Отже, видаляєте цю графу. А стовпчик вирівнюєте. Елементи не повинні бути хаотично розкидані по слайду. Нулів «О» чи «-» бути не повинно.</a:t>
            </a:r>
            <a:br>
              <a:rPr lang="uk-UA" b="0" i="0" u="none">
                <a:solidFill>
                  <a:srgbClr val="FF0000"/>
                </a:solidFill>
              </a:rPr>
            </a:br>
            <a:r>
              <a:rPr lang="uk-UA" b="0" i="0" u="none">
                <a:solidFill>
                  <a:srgbClr val="FF0000"/>
                </a:solidFill>
              </a:rPr>
              <a:t>5) Ваша презентація – це лише опорний конспект, це підказка для вас і зручний візуал для слухачів. Просто брати і просто називати цифри з презентації – це не звітування. Основні поняття повинні проговорюватись усно у промові.</a:t>
            </a:r>
            <a:br>
              <a:rPr lang="uk-UA" b="0" i="0" u="none">
                <a:solidFill>
                  <a:srgbClr val="FF0000"/>
                </a:solidFill>
              </a:rPr>
            </a:br>
            <a:br>
              <a:rPr lang="uk-UA" b="0" i="0" u="none">
                <a:solidFill>
                  <a:srgbClr val="FF0000"/>
                </a:solidFill>
              </a:rPr>
            </a:br>
            <a:r>
              <a:rPr lang="uk-UA" b="0" i="0" u="none">
                <a:solidFill>
                  <a:srgbClr val="FF0000"/>
                </a:solidFill>
              </a:rPr>
              <a:t>За додатковою інформацією чи питаннями щодо оформлення презентації не соромтесь телефонуйте: 067 284 72 00 Ярослава Крамаренко</a:t>
            </a:r>
            <a:endParaRPr/>
          </a:p>
          <a:p>
            <a:pPr marL="0" lvl="0" indent="0" algn="l" rtl="0">
              <a:lnSpc>
                <a:spcPct val="100000"/>
              </a:lnSpc>
              <a:spcBef>
                <a:spcPts val="0"/>
              </a:spcBef>
              <a:spcAft>
                <a:spcPts val="0"/>
              </a:spcAft>
              <a:buSzPts val="1400"/>
              <a:buNone/>
            </a:pPr>
            <a:endParaRPr b="1" i="0" u="sng">
              <a:solidFill>
                <a:srgbClr val="FF0000"/>
              </a:solidFill>
            </a:endParaRPr>
          </a:p>
        </p:txBody>
      </p:sp>
      <p:sp>
        <p:nvSpPr>
          <p:cNvPr id="94" name="Google Shape;94;p3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uk-UA"/>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p3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6" name="Google Shape;296;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3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11" name="Google Shape;311;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3"/>
        <p:cNvGrpSpPr/>
        <p:nvPr/>
      </p:nvGrpSpPr>
      <p:grpSpPr>
        <a:xfrm>
          <a:off x="0" y="0"/>
          <a:ext cx="0" cy="0"/>
          <a:chOff x="0" y="0"/>
          <a:chExt cx="0" cy="0"/>
        </a:xfrm>
      </p:grpSpPr>
      <p:sp>
        <p:nvSpPr>
          <p:cNvPr id="344" name="Google Shape;34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45" name="Google Shape;345;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2"/>
        <p:cNvGrpSpPr/>
        <p:nvPr/>
      </p:nvGrpSpPr>
      <p:grpSpPr>
        <a:xfrm>
          <a:off x="0" y="0"/>
          <a:ext cx="0" cy="0"/>
          <a:chOff x="0" y="0"/>
          <a:chExt cx="0" cy="0"/>
        </a:xfrm>
      </p:grpSpPr>
      <p:sp>
        <p:nvSpPr>
          <p:cNvPr id="363" name="Google Shape;36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64" name="Google Shape;364;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9"/>
        <p:cNvGrpSpPr/>
        <p:nvPr/>
      </p:nvGrpSpPr>
      <p:grpSpPr>
        <a:xfrm>
          <a:off x="0" y="0"/>
          <a:ext cx="0" cy="0"/>
          <a:chOff x="0" y="0"/>
          <a:chExt cx="0" cy="0"/>
        </a:xfrm>
      </p:grpSpPr>
      <p:sp>
        <p:nvSpPr>
          <p:cNvPr id="380" name="Google Shape;380;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81" name="Google Shape;381;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4"/>
        <p:cNvGrpSpPr/>
        <p:nvPr/>
      </p:nvGrpSpPr>
      <p:grpSpPr>
        <a:xfrm>
          <a:off x="0" y="0"/>
          <a:ext cx="0" cy="0"/>
          <a:chOff x="0" y="0"/>
          <a:chExt cx="0" cy="0"/>
        </a:xfrm>
      </p:grpSpPr>
      <p:sp>
        <p:nvSpPr>
          <p:cNvPr id="395" name="Google Shape;39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396" name="Google Shape;396;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24" name="Google Shape;42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2"/>
        <p:cNvGrpSpPr/>
        <p:nvPr/>
      </p:nvGrpSpPr>
      <p:grpSpPr>
        <a:xfrm>
          <a:off x="0" y="0"/>
          <a:ext cx="0" cy="0"/>
          <a:chOff x="0" y="0"/>
          <a:chExt cx="0" cy="0"/>
        </a:xfrm>
      </p:grpSpPr>
      <p:sp>
        <p:nvSpPr>
          <p:cNvPr id="483" name="Google Shape;483;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84" name="Google Shape;48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6"/>
        <p:cNvGrpSpPr/>
        <p:nvPr/>
      </p:nvGrpSpPr>
      <p:grpSpPr>
        <a:xfrm>
          <a:off x="0" y="0"/>
          <a:ext cx="0" cy="0"/>
          <a:chOff x="0" y="0"/>
          <a:chExt cx="0" cy="0"/>
        </a:xfrm>
      </p:grpSpPr>
      <p:sp>
        <p:nvSpPr>
          <p:cNvPr id="507" name="Google Shape;507;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508" name="Google Shape;508;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3" name="Google Shape;103;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5" name="Google Shape;145;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uk-UA" dirty="0"/>
              <a:t>Розглянути матеріалів. Це документи, які прийнятті з ВП + розглянуті самостійно.  </a:t>
            </a:r>
            <a:endParaRPr dirty="0"/>
          </a:p>
          <a:p>
            <a:pPr marL="0" lvl="0" indent="0" algn="l" rtl="0">
              <a:lnSpc>
                <a:spcPct val="100000"/>
              </a:lnSpc>
              <a:spcBef>
                <a:spcPts val="0"/>
              </a:spcBef>
              <a:spcAft>
                <a:spcPts val="0"/>
              </a:spcAft>
              <a:buSzPts val="1400"/>
              <a:buNone/>
            </a:pPr>
            <a:r>
              <a:rPr lang="uk-UA" dirty="0"/>
              <a:t>Значення вказуються за минулий рік та поточний: 2022(кількість викликів)/2023(кількість викликів), 2022(кількість розглянутих матеріалів)/2023(кількість розглянутих матеріалів)</a:t>
            </a:r>
            <a:endParaRPr dirty="0"/>
          </a:p>
        </p:txBody>
      </p:sp>
      <p:sp>
        <p:nvSpPr>
          <p:cNvPr id="146" name="Google Shape;146;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uk-UA"/>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8" name="Google Shape;15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9" name="Google Shape;159;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uk-UA"/>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7" name="Google Shape;177;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4" name="Google Shape;194;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7" name="Google Shape;227;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5"/>
        <p:cNvGrpSpPr/>
        <p:nvPr/>
      </p:nvGrpSpPr>
      <p:grpSpPr>
        <a:xfrm>
          <a:off x="0" y="0"/>
          <a:ext cx="0" cy="0"/>
          <a:chOff x="0" y="0"/>
          <a:chExt cx="0" cy="0"/>
        </a:xfrm>
      </p:grpSpPr>
      <p:sp>
        <p:nvSpPr>
          <p:cNvPr id="246" name="Google Shape;246;p3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247" name="Google Shape;247;p3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Google Shape;269;p3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70" name="Google Shape;270;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Пустой слайд" type="blank">
  <p:cSld name="BLANK">
    <p:spTree>
      <p:nvGrpSpPr>
        <p:cNvPr id="1" name="Shape 15"/>
        <p:cNvGrpSpPr/>
        <p:nvPr/>
      </p:nvGrpSpPr>
      <p:grpSpPr>
        <a:xfrm>
          <a:off x="0" y="0"/>
          <a:ext cx="0" cy="0"/>
          <a:chOff x="0" y="0"/>
          <a:chExt cx="0" cy="0"/>
        </a:xfrm>
      </p:grpSpPr>
      <p:sp>
        <p:nvSpPr>
          <p:cNvPr id="16" name="Google Shape;16;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 name="Google Shape;18;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Заголовок и вертикальный текст" type="vertTx">
  <p:cSld name="VERTICAL_TEXT">
    <p:spTree>
      <p:nvGrpSpPr>
        <p:cNvPr id="1" name="Shape 72"/>
        <p:cNvGrpSpPr/>
        <p:nvPr/>
      </p:nvGrpSpPr>
      <p:grpSpPr>
        <a:xfrm>
          <a:off x="0" y="0"/>
          <a:ext cx="0" cy="0"/>
          <a:chOff x="0" y="0"/>
          <a:chExt cx="0" cy="0"/>
        </a:xfrm>
      </p:grpSpPr>
      <p:sp>
        <p:nvSpPr>
          <p:cNvPr id="73" name="Google Shape;73;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Вертикальный заголовок и текст" type="vertTitleAndTx">
  <p:cSld name="VERTICAL_TITLE_AND_VERTICAL_TEXT">
    <p:spTree>
      <p:nvGrpSpPr>
        <p:cNvPr id="1" name="Shape 78"/>
        <p:cNvGrpSpPr/>
        <p:nvPr/>
      </p:nvGrpSpPr>
      <p:grpSpPr>
        <a:xfrm>
          <a:off x="0" y="0"/>
          <a:ext cx="0" cy="0"/>
          <a:chOff x="0" y="0"/>
          <a:chExt cx="0" cy="0"/>
        </a:xfrm>
      </p:grpSpPr>
      <p:sp>
        <p:nvSpPr>
          <p:cNvPr id="79" name="Google Shape;79;p3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Титульный слайд" type="title">
  <p:cSld name="TITLE">
    <p:spTree>
      <p:nvGrpSpPr>
        <p:cNvPr id="1" name="Shape 19"/>
        <p:cNvGrpSpPr/>
        <p:nvPr/>
      </p:nvGrpSpPr>
      <p:grpSpPr>
        <a:xfrm>
          <a:off x="0" y="0"/>
          <a:ext cx="0" cy="0"/>
          <a:chOff x="0" y="0"/>
          <a:chExt cx="0" cy="0"/>
        </a:xfrm>
      </p:grpSpPr>
      <p:sp>
        <p:nvSpPr>
          <p:cNvPr id="20" name="Google Shape;20;p2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2" name="Google Shape;22;p2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Заголовок и объект" type="obj">
  <p:cSld name="OBJECT">
    <p:spTree>
      <p:nvGrpSpPr>
        <p:cNvPr id="1" name="Shape 25"/>
        <p:cNvGrpSpPr/>
        <p:nvPr/>
      </p:nvGrpSpPr>
      <p:grpSpPr>
        <a:xfrm>
          <a:off x="0" y="0"/>
          <a:ext cx="0" cy="0"/>
          <a:chOff x="0" y="0"/>
          <a:chExt cx="0" cy="0"/>
        </a:xfrm>
      </p:grpSpPr>
      <p:sp>
        <p:nvSpPr>
          <p:cNvPr id="26" name="Google Shape;26;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Заголовок раздела" type="secHead">
  <p:cSld name="SECTION_HEADER">
    <p:spTree>
      <p:nvGrpSpPr>
        <p:cNvPr id="1" name="Shape 31"/>
        <p:cNvGrpSpPr/>
        <p:nvPr/>
      </p:nvGrpSpPr>
      <p:grpSpPr>
        <a:xfrm>
          <a:off x="0" y="0"/>
          <a:ext cx="0" cy="0"/>
          <a:chOff x="0" y="0"/>
          <a:chExt cx="0" cy="0"/>
        </a:xfrm>
      </p:grpSpPr>
      <p:sp>
        <p:nvSpPr>
          <p:cNvPr id="32" name="Google Shape;32;p2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2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4" name="Google Shape;34;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Два объекта" type="twoObj">
  <p:cSld name="TWO_OBJECTS">
    <p:spTree>
      <p:nvGrpSpPr>
        <p:cNvPr id="1" name="Shape 37"/>
        <p:cNvGrpSpPr/>
        <p:nvPr/>
      </p:nvGrpSpPr>
      <p:grpSpPr>
        <a:xfrm>
          <a:off x="0" y="0"/>
          <a:ext cx="0" cy="0"/>
          <a:chOff x="0" y="0"/>
          <a:chExt cx="0" cy="0"/>
        </a:xfrm>
      </p:grpSpPr>
      <p:sp>
        <p:nvSpPr>
          <p:cNvPr id="38" name="Google Shape;38;p2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2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2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Сравнение" type="twoTxTwoObj">
  <p:cSld name="TWO_OBJECTS_WITH_TEXT">
    <p:spTree>
      <p:nvGrpSpPr>
        <p:cNvPr id="1" name="Shape 44"/>
        <p:cNvGrpSpPr/>
        <p:nvPr/>
      </p:nvGrpSpPr>
      <p:grpSpPr>
        <a:xfrm>
          <a:off x="0" y="0"/>
          <a:ext cx="0" cy="0"/>
          <a:chOff x="0" y="0"/>
          <a:chExt cx="0" cy="0"/>
        </a:xfrm>
      </p:grpSpPr>
      <p:sp>
        <p:nvSpPr>
          <p:cNvPr id="45" name="Google Shape;45;p2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2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2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Только заголовок" type="titleOnly">
  <p:cSld name="TITLE_ONLY">
    <p:spTree>
      <p:nvGrpSpPr>
        <p:cNvPr id="1" name="Shape 53"/>
        <p:cNvGrpSpPr/>
        <p:nvPr/>
      </p:nvGrpSpPr>
      <p:grpSpPr>
        <a:xfrm>
          <a:off x="0" y="0"/>
          <a:ext cx="0" cy="0"/>
          <a:chOff x="0" y="0"/>
          <a:chExt cx="0" cy="0"/>
        </a:xfrm>
      </p:grpSpPr>
      <p:sp>
        <p:nvSpPr>
          <p:cNvPr id="54" name="Google Shape;54;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Объект с подписью" type="objTx">
  <p:cSld name="OBJECT_WITH_CAPTION_TEXT">
    <p:spTree>
      <p:nvGrpSpPr>
        <p:cNvPr id="1" name="Shape 58"/>
        <p:cNvGrpSpPr/>
        <p:nvPr/>
      </p:nvGrpSpPr>
      <p:grpSpPr>
        <a:xfrm>
          <a:off x="0" y="0"/>
          <a:ext cx="0" cy="0"/>
          <a:chOff x="0" y="0"/>
          <a:chExt cx="0" cy="0"/>
        </a:xfrm>
      </p:grpSpPr>
      <p:sp>
        <p:nvSpPr>
          <p:cNvPr id="59" name="Google Shape;59;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Рисунок с подписью" type="picTx">
  <p:cSld name="PICTURE_WITH_CAPTION_TEXT">
    <p:spTree>
      <p:nvGrpSpPr>
        <p:cNvPr id="1" name="Shape 65"/>
        <p:cNvGrpSpPr/>
        <p:nvPr/>
      </p:nvGrpSpPr>
      <p:grpSpPr>
        <a:xfrm>
          <a:off x="0" y="0"/>
          <a:ext cx="0" cy="0"/>
          <a:chOff x="0" y="0"/>
          <a:chExt cx="0" cy="0"/>
        </a:xfrm>
      </p:grpSpPr>
      <p:sp>
        <p:nvSpPr>
          <p:cNvPr id="66" name="Google Shape;66;p3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2"/>
          <p:cNvSpPr>
            <a:spLocks noGrp="1"/>
          </p:cNvSpPr>
          <p:nvPr>
            <p:ph type="pic" idx="2"/>
          </p:nvPr>
        </p:nvSpPr>
        <p:spPr>
          <a:xfrm>
            <a:off x="5183188" y="987425"/>
            <a:ext cx="6172200" cy="4873625"/>
          </a:xfrm>
          <a:prstGeom prst="rect">
            <a:avLst/>
          </a:prstGeom>
          <a:noFill/>
          <a:ln>
            <a:noFill/>
          </a:ln>
        </p:spPr>
      </p:sp>
      <p:sp>
        <p:nvSpPr>
          <p:cNvPr id="68" name="Google Shape;68;p3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uk-U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uk-UA"/>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jpg"/><Relationship Id="rId7"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38.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7"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jpg"/><Relationship Id="rId7" Type="http://schemas.openxmlformats.org/officeDocument/2006/relationships/image" Target="../media/image1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21.png"/><Relationship Id="rId4" Type="http://schemas.openxmlformats.org/officeDocument/2006/relationships/image" Target="../media/image20.pn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2.png"/></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23.pn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35"/>
          <p:cNvSpPr/>
          <p:nvPr/>
        </p:nvSpPr>
        <p:spPr>
          <a:xfrm>
            <a:off x="1" y="0"/>
            <a:ext cx="12192000" cy="1716833"/>
          </a:xfrm>
          <a:prstGeom prst="rect">
            <a:avLst/>
          </a:prstGeom>
          <a:solidFill>
            <a:srgbClr val="0070C0"/>
          </a:solidFill>
          <a:ln w="12700" cap="flat" cmpd="sng">
            <a:solidFill>
              <a:srgbClr val="00B0F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7" name="Google Shape;97;p35"/>
          <p:cNvSpPr txBox="1"/>
          <p:nvPr/>
        </p:nvSpPr>
        <p:spPr>
          <a:xfrm>
            <a:off x="494205" y="3107102"/>
            <a:ext cx="10920627" cy="255450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000"/>
              <a:buFont typeface="Arial"/>
              <a:buNone/>
            </a:pPr>
            <a:r>
              <a:rPr lang="uk-UA" sz="4000" b="1" i="0" u="none" strike="noStrike" cap="none" dirty="0">
                <a:solidFill>
                  <a:schemeClr val="bg2">
                    <a:lumMod val="50000"/>
                  </a:schemeClr>
                </a:solidFill>
                <a:latin typeface="Montserrat SemiBold"/>
                <a:ea typeface="Montserrat SemiBold"/>
                <a:cs typeface="Microsoft New Tai Lue" panose="020B0502040204020203" pitchFamily="34" charset="0"/>
                <a:sym typeface="Montserrat SemiBold"/>
              </a:rPr>
              <a:t>ЗВІТ</a:t>
            </a:r>
            <a:endParaRPr sz="2000" b="0" i="0" u="none" strike="noStrike" cap="none" dirty="0">
              <a:solidFill>
                <a:schemeClr val="bg2">
                  <a:lumMod val="50000"/>
                </a:schemeClr>
              </a:solidFill>
              <a:latin typeface="Microsoft New Tai Lue" panose="020B0502040204020203" pitchFamily="34" charset="0"/>
              <a:ea typeface="Montserrat SemiBold"/>
              <a:cs typeface="Microsoft New Tai Lue" panose="020B0502040204020203" pitchFamily="34" charset="0"/>
              <a:sym typeface="Montserrat SemiBold"/>
            </a:endParaRPr>
          </a:p>
          <a:p>
            <a:pPr marL="0" marR="0" lvl="0" indent="0" algn="ctr" rtl="0">
              <a:lnSpc>
                <a:spcPct val="100000"/>
              </a:lnSpc>
              <a:spcBef>
                <a:spcPts val="0"/>
              </a:spcBef>
              <a:spcAft>
                <a:spcPts val="0"/>
              </a:spcAft>
              <a:buClr>
                <a:srgbClr val="000000"/>
              </a:buClr>
              <a:buSzPts val="4000"/>
              <a:buFont typeface="Arial"/>
              <a:buNone/>
            </a:pPr>
            <a:r>
              <a:rPr lang="uk-UA" sz="4000" b="0" i="0" u="none" strike="noStrike" cap="none" dirty="0">
                <a:solidFill>
                  <a:schemeClr val="bg2">
                    <a:lumMod val="50000"/>
                  </a:schemeClr>
                </a:solidFill>
                <a:latin typeface="Montserrat SemiBold"/>
                <a:ea typeface="Montserrat SemiBold"/>
                <a:cs typeface="Microsoft New Tai Lue" panose="020B0502040204020203" pitchFamily="34" charset="0"/>
                <a:sym typeface="Montserrat SemiBold"/>
              </a:rPr>
              <a:t>за 2024 рік</a:t>
            </a:r>
            <a:endParaRPr sz="2000" b="0" i="0" u="none" strike="noStrike" cap="none" dirty="0">
              <a:solidFill>
                <a:schemeClr val="bg2">
                  <a:lumMod val="50000"/>
                </a:schemeClr>
              </a:solidFill>
              <a:latin typeface="Microsoft New Tai Lue" panose="020B0502040204020203" pitchFamily="34" charset="0"/>
              <a:ea typeface="Montserrat SemiBold"/>
              <a:cs typeface="Microsoft New Tai Lue" panose="020B0502040204020203" pitchFamily="34" charset="0"/>
              <a:sym typeface="Montserrat SemiBold"/>
            </a:endParaRPr>
          </a:p>
          <a:p>
            <a:pPr marL="0" marR="0" lvl="0" indent="0" algn="ctr" rtl="0">
              <a:lnSpc>
                <a:spcPct val="100000"/>
              </a:lnSpc>
              <a:spcBef>
                <a:spcPts val="0"/>
              </a:spcBef>
              <a:spcAft>
                <a:spcPts val="0"/>
              </a:spcAft>
              <a:buClr>
                <a:srgbClr val="000000"/>
              </a:buClr>
              <a:buSzPts val="4000"/>
              <a:buFont typeface="Arial"/>
              <a:buNone/>
            </a:pPr>
            <a:r>
              <a:rPr lang="uk-UA" sz="4000" b="0" i="0" u="none" strike="noStrike" cap="none" dirty="0">
                <a:solidFill>
                  <a:schemeClr val="bg2">
                    <a:lumMod val="50000"/>
                  </a:schemeClr>
                </a:solidFill>
                <a:latin typeface="Montserrat SemiBold"/>
                <a:ea typeface="Montserrat SemiBold"/>
                <a:cs typeface="Microsoft New Tai Lue" panose="020B0502040204020203" pitchFamily="34" charset="0"/>
                <a:sym typeface="Montserrat SemiBold"/>
              </a:rPr>
              <a:t>поліцейського офіцера громади</a:t>
            </a:r>
            <a:endParaRPr sz="2000" b="0" i="0" u="none" strike="noStrike" cap="none" dirty="0">
              <a:solidFill>
                <a:schemeClr val="bg2">
                  <a:lumMod val="50000"/>
                </a:schemeClr>
              </a:solidFill>
              <a:latin typeface="Microsoft New Tai Lue" panose="020B0502040204020203" pitchFamily="34" charset="0"/>
              <a:ea typeface="Montserrat SemiBold"/>
              <a:cs typeface="Microsoft New Tai Lue" panose="020B0502040204020203" pitchFamily="34" charset="0"/>
              <a:sym typeface="Montserrat SemiBold"/>
            </a:endParaRPr>
          </a:p>
          <a:p>
            <a:pPr marL="0" marR="0" lvl="0" indent="0" algn="ctr" rtl="0">
              <a:lnSpc>
                <a:spcPct val="100000"/>
              </a:lnSpc>
              <a:spcBef>
                <a:spcPts val="0"/>
              </a:spcBef>
              <a:spcAft>
                <a:spcPts val="0"/>
              </a:spcAft>
              <a:buClr>
                <a:srgbClr val="000000"/>
              </a:buClr>
              <a:buSzPts val="4000"/>
              <a:buFont typeface="Arial"/>
              <a:buNone/>
            </a:pPr>
            <a:r>
              <a:rPr lang="uk-UA" sz="4000" b="0" i="0" u="none" strike="noStrike" cap="none" dirty="0">
                <a:solidFill>
                  <a:schemeClr val="bg2">
                    <a:lumMod val="50000"/>
                  </a:schemeClr>
                </a:solidFill>
                <a:latin typeface="Montserrat SemiBold"/>
                <a:ea typeface="Montserrat SemiBold"/>
                <a:cs typeface="Microsoft New Tai Lue" panose="020B0502040204020203" pitchFamily="34" charset="0"/>
                <a:sym typeface="Montserrat SemiBold"/>
              </a:rPr>
              <a:t>Краснокутської  </a:t>
            </a:r>
            <a:r>
              <a:rPr lang="uk-UA" sz="4000" dirty="0">
                <a:solidFill>
                  <a:schemeClr val="bg2">
                    <a:lumMod val="50000"/>
                  </a:schemeClr>
                </a:solidFill>
                <a:latin typeface="Montserrat SemiBold"/>
                <a:ea typeface="Montserrat SemiBold"/>
                <a:cs typeface="Microsoft New Tai Lue" panose="020B0502040204020203" pitchFamily="34" charset="0"/>
                <a:sym typeface="Montserrat SemiBold"/>
              </a:rPr>
              <a:t>селищної ради</a:t>
            </a:r>
            <a:endParaRPr sz="4000" b="0" i="0" u="none" strike="noStrike" cap="none" dirty="0">
              <a:solidFill>
                <a:schemeClr val="bg2">
                  <a:lumMod val="50000"/>
                </a:schemeClr>
              </a:solidFill>
              <a:latin typeface="Microsoft New Tai Lue" panose="020B0502040204020203" pitchFamily="34" charset="0"/>
              <a:ea typeface="Montserrat SemiBold"/>
              <a:cs typeface="Microsoft New Tai Lue" panose="020B0502040204020203" pitchFamily="34" charset="0"/>
              <a:sym typeface="Montserrat SemiBold"/>
            </a:endParaRPr>
          </a:p>
        </p:txBody>
      </p:sp>
      <p:cxnSp>
        <p:nvCxnSpPr>
          <p:cNvPr id="98" name="Google Shape;98;p35"/>
          <p:cNvCxnSpPr/>
          <p:nvPr/>
        </p:nvCxnSpPr>
        <p:spPr>
          <a:xfrm>
            <a:off x="1" y="1927952"/>
            <a:ext cx="4973215" cy="0"/>
          </a:xfrm>
          <a:prstGeom prst="straightConnector1">
            <a:avLst/>
          </a:prstGeom>
          <a:noFill/>
          <a:ln w="57150" cap="flat" cmpd="sng">
            <a:solidFill>
              <a:schemeClr val="accent4"/>
            </a:solidFill>
            <a:prstDash val="solid"/>
            <a:miter lim="800000"/>
            <a:headEnd type="none" w="sm" len="sm"/>
            <a:tailEnd type="none" w="sm" len="sm"/>
          </a:ln>
        </p:spPr>
      </p:cxnSp>
      <p:cxnSp>
        <p:nvCxnSpPr>
          <p:cNvPr id="99" name="Google Shape;99;p35"/>
          <p:cNvCxnSpPr/>
          <p:nvPr/>
        </p:nvCxnSpPr>
        <p:spPr>
          <a:xfrm>
            <a:off x="6935821" y="1927952"/>
            <a:ext cx="5245245" cy="0"/>
          </a:xfrm>
          <a:prstGeom prst="straightConnector1">
            <a:avLst/>
          </a:prstGeom>
          <a:noFill/>
          <a:ln w="57150" cap="flat" cmpd="sng">
            <a:solidFill>
              <a:schemeClr val="accent4"/>
            </a:solidFill>
            <a:prstDash val="solid"/>
            <a:miter lim="800000"/>
            <a:headEnd type="none" w="sm" len="sm"/>
            <a:tailEnd type="none" w="sm" len="sm"/>
          </a:ln>
        </p:spPr>
      </p:cxnSp>
      <p:pic>
        <p:nvPicPr>
          <p:cNvPr id="100" name="Google Shape;100;p35"/>
          <p:cNvPicPr preferRelativeResize="0"/>
          <p:nvPr/>
        </p:nvPicPr>
        <p:blipFill rotWithShape="1">
          <a:blip r:embed="rId3">
            <a:alphaModFix/>
          </a:blip>
          <a:srcRect/>
          <a:stretch/>
        </p:blipFill>
        <p:spPr>
          <a:xfrm>
            <a:off x="2957954" y="137892"/>
            <a:ext cx="5993130" cy="5029200"/>
          </a:xfrm>
          <a:prstGeom prst="rect">
            <a:avLst/>
          </a:prstGeom>
          <a:noFill/>
          <a:ln>
            <a:noFill/>
          </a:ln>
        </p:spPr>
      </p:pic>
      <p:sp>
        <p:nvSpPr>
          <p:cNvPr id="3" name="TextBox 2">
            <a:extLst>
              <a:ext uri="{FF2B5EF4-FFF2-40B4-BE49-F238E27FC236}">
                <a16:creationId xmlns:a16="http://schemas.microsoft.com/office/drawing/2014/main" id="{012A241E-C260-8079-94C2-FA7F28FDE93E}"/>
              </a:ext>
            </a:extLst>
          </p:cNvPr>
          <p:cNvSpPr txBox="1"/>
          <p:nvPr/>
        </p:nvSpPr>
        <p:spPr>
          <a:xfrm>
            <a:off x="1759771" y="5586143"/>
            <a:ext cx="8389493" cy="1133965"/>
          </a:xfrm>
          <a:prstGeom prst="rect">
            <a:avLst/>
          </a:prstGeom>
          <a:noFill/>
        </p:spPr>
        <p:txBody>
          <a:bodyPr wrap="square">
            <a:spAutoFit/>
          </a:bodyPr>
          <a:lstStyle/>
          <a:p>
            <a:pPr algn="ctr" eaLnBrk="1" hangingPunct="1">
              <a:lnSpc>
                <a:spcPct val="150000"/>
              </a:lnSpc>
              <a:spcBef>
                <a:spcPct val="0"/>
              </a:spcBef>
              <a:buFontTx/>
              <a:buNone/>
            </a:pPr>
            <a:r>
              <a:rPr lang="uk-UA" altLang="ru-RU" sz="2400" dirty="0">
                <a:solidFill>
                  <a:srgbClr val="182947"/>
                </a:solidFill>
                <a:latin typeface="Times New Roman" panose="02020603050405020304" pitchFamily="18" charset="0"/>
                <a:cs typeface="Times New Roman" panose="02020603050405020304" pitchFamily="18" charset="0"/>
              </a:rPr>
              <a:t>с-ще. Краснокутськ, с. Чернещина, с. </a:t>
            </a:r>
            <a:r>
              <a:rPr lang="uk-UA" altLang="ru-RU" sz="2400" dirty="0" err="1">
                <a:solidFill>
                  <a:srgbClr val="182947"/>
                </a:solidFill>
                <a:latin typeface="Times New Roman" panose="02020603050405020304" pitchFamily="18" charset="0"/>
                <a:cs typeface="Times New Roman" panose="02020603050405020304" pitchFamily="18" charset="0"/>
              </a:rPr>
              <a:t>Основинці</a:t>
            </a:r>
            <a:r>
              <a:rPr lang="uk-UA" altLang="ru-RU" sz="2400" dirty="0">
                <a:solidFill>
                  <a:srgbClr val="182947"/>
                </a:solidFill>
                <a:latin typeface="Times New Roman" panose="02020603050405020304" pitchFamily="18" charset="0"/>
                <a:cs typeface="Times New Roman" panose="02020603050405020304" pitchFamily="18" charset="0"/>
              </a:rPr>
              <a:t>, с. </a:t>
            </a:r>
            <a:r>
              <a:rPr lang="uk-UA" altLang="ru-RU" sz="2400" dirty="0" err="1">
                <a:solidFill>
                  <a:srgbClr val="182947"/>
                </a:solidFill>
                <a:latin typeface="Times New Roman" panose="02020603050405020304" pitchFamily="18" charset="0"/>
                <a:cs typeface="Times New Roman" panose="02020603050405020304" pitchFamily="18" charset="0"/>
              </a:rPr>
              <a:t>Степанівка</a:t>
            </a:r>
            <a:r>
              <a:rPr lang="uk-UA" altLang="ru-RU" sz="2400" dirty="0">
                <a:solidFill>
                  <a:srgbClr val="182947"/>
                </a:solidFill>
                <a:latin typeface="Times New Roman" panose="02020603050405020304" pitchFamily="18" charset="0"/>
                <a:cs typeface="Times New Roman" panose="02020603050405020304" pitchFamily="18" charset="0"/>
              </a:rPr>
              <a:t> та с. Ситники</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pic>
        <p:nvPicPr>
          <p:cNvPr id="298" name="Google Shape;298;p38"/>
          <p:cNvPicPr preferRelativeResize="0"/>
          <p:nvPr/>
        </p:nvPicPr>
        <p:blipFill rotWithShape="1">
          <a:blip r:embed="rId3">
            <a:alphaModFix/>
          </a:blip>
          <a:srcRect/>
          <a:stretch/>
        </p:blipFill>
        <p:spPr>
          <a:xfrm>
            <a:off x="-33339" y="-18652"/>
            <a:ext cx="12258677" cy="6857960"/>
          </a:xfrm>
          <a:prstGeom prst="rect">
            <a:avLst/>
          </a:prstGeom>
          <a:noFill/>
          <a:ln>
            <a:noFill/>
          </a:ln>
        </p:spPr>
      </p:pic>
      <p:sp>
        <p:nvSpPr>
          <p:cNvPr id="299" name="Google Shape;299;p38"/>
          <p:cNvSpPr txBox="1"/>
          <p:nvPr/>
        </p:nvSpPr>
        <p:spPr>
          <a:xfrm>
            <a:off x="260271" y="579421"/>
            <a:ext cx="6441979"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chemeClr val="lt1"/>
                </a:solidFill>
                <a:latin typeface="Montserrat SemiBold"/>
                <a:ea typeface="Montserrat SemiBold"/>
                <a:cs typeface="Montserrat SemiBold"/>
                <a:sym typeface="Montserrat SemiBold"/>
              </a:rPr>
              <a:t>ПРОФІЛАКТИЧНА РОБОТА</a:t>
            </a:r>
            <a:endParaRPr sz="2800" b="0" i="0" u="none" strike="noStrike" cap="none">
              <a:solidFill>
                <a:schemeClr val="lt1"/>
              </a:solidFill>
              <a:latin typeface="Montserrat SemiBold"/>
              <a:ea typeface="Montserrat SemiBold"/>
              <a:cs typeface="Montserrat SemiBold"/>
              <a:sym typeface="Montserrat SemiBold"/>
            </a:endParaRPr>
          </a:p>
        </p:txBody>
      </p:sp>
      <p:cxnSp>
        <p:nvCxnSpPr>
          <p:cNvPr id="300" name="Google Shape;300;p38"/>
          <p:cNvCxnSpPr/>
          <p:nvPr/>
        </p:nvCxnSpPr>
        <p:spPr>
          <a:xfrm rot="10800000" flipH="1">
            <a:off x="4138191" y="2213586"/>
            <a:ext cx="3832698" cy="10677"/>
          </a:xfrm>
          <a:prstGeom prst="straightConnector1">
            <a:avLst/>
          </a:prstGeom>
          <a:noFill/>
          <a:ln w="38100" cap="flat" cmpd="sng">
            <a:solidFill>
              <a:schemeClr val="accent4"/>
            </a:solidFill>
            <a:prstDash val="solid"/>
            <a:miter lim="800000"/>
            <a:headEnd type="none" w="sm" len="sm"/>
            <a:tailEnd type="none" w="sm" len="sm"/>
          </a:ln>
        </p:spPr>
      </p:cxnSp>
      <p:sp>
        <p:nvSpPr>
          <p:cNvPr id="301" name="Google Shape;301;p38"/>
          <p:cNvSpPr txBox="1"/>
          <p:nvPr/>
        </p:nvSpPr>
        <p:spPr>
          <a:xfrm>
            <a:off x="4221111" y="1751989"/>
            <a:ext cx="3749778"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uk-UA" sz="2400" b="0" i="0" u="none" strike="noStrike" cap="none">
                <a:solidFill>
                  <a:srgbClr val="182947"/>
                </a:solidFill>
                <a:latin typeface="Montserrat SemiBold"/>
                <a:ea typeface="Montserrat SemiBold"/>
                <a:cs typeface="Montserrat SemiBold"/>
                <a:sym typeface="Montserrat SemiBold"/>
              </a:rPr>
              <a:t>У сфері благоустрою</a:t>
            </a:r>
            <a:endParaRPr sz="2400" b="0" i="0" u="none" strike="noStrike" cap="none">
              <a:solidFill>
                <a:srgbClr val="182947"/>
              </a:solidFill>
              <a:latin typeface="Montserrat SemiBold"/>
              <a:ea typeface="Montserrat SemiBold"/>
              <a:cs typeface="Montserrat SemiBold"/>
              <a:sym typeface="Montserrat SemiBold"/>
            </a:endParaRPr>
          </a:p>
        </p:txBody>
      </p:sp>
      <p:sp>
        <p:nvSpPr>
          <p:cNvPr id="302" name="Google Shape;302;p38"/>
          <p:cNvSpPr/>
          <p:nvPr/>
        </p:nvSpPr>
        <p:spPr>
          <a:xfrm>
            <a:off x="260270" y="2402958"/>
            <a:ext cx="4428687" cy="4004180"/>
          </a:xfrm>
          <a:prstGeom prst="rect">
            <a:avLst/>
          </a:prstGeom>
          <a:noFill/>
          <a:ln w="28575" cap="flat" cmpd="sng">
            <a:solidFill>
              <a:srgbClr val="FFC000"/>
            </a:solidFill>
            <a:prstDash val="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303" name="Google Shape;303;p38"/>
          <p:cNvSpPr txBox="1"/>
          <p:nvPr/>
        </p:nvSpPr>
        <p:spPr>
          <a:xfrm>
            <a:off x="7643973" y="2842287"/>
            <a:ext cx="4273169" cy="4524275"/>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uk-UA" sz="1800" b="1" i="0" u="sng" strike="noStrike" cap="none" dirty="0">
                <a:solidFill>
                  <a:srgbClr val="182947"/>
                </a:solidFill>
                <a:latin typeface="Montserrat Light"/>
                <a:ea typeface="Montserrat Light"/>
                <a:cs typeface="Montserrat Light"/>
                <a:sym typeface="Montserrat Light"/>
              </a:rPr>
              <a:t>Спільно</a:t>
            </a:r>
            <a:endParaRPr dirty="0"/>
          </a:p>
          <a:p>
            <a:pPr marL="0" marR="0" lvl="0" indent="0" algn="ctr" rtl="0">
              <a:lnSpc>
                <a:spcPct val="100000"/>
              </a:lnSpc>
              <a:spcBef>
                <a:spcPts val="0"/>
              </a:spcBef>
              <a:spcAft>
                <a:spcPts val="0"/>
              </a:spcAft>
              <a:buNone/>
            </a:pPr>
            <a:r>
              <a:rPr lang="uk-UA" sz="1800" b="1" i="0" u="sng" strike="noStrike" cap="none" dirty="0">
                <a:solidFill>
                  <a:srgbClr val="182947"/>
                </a:solidFill>
                <a:latin typeface="Montserrat Light"/>
                <a:ea typeface="Montserrat Light"/>
                <a:cs typeface="Montserrat Light"/>
                <a:sym typeface="Montserrat Light"/>
              </a:rPr>
              <a:t>організували/ініціювали/ провели такі профілактичні заходи:</a:t>
            </a:r>
          </a:p>
          <a:p>
            <a:pPr marL="0" marR="0" lvl="0" indent="0" algn="ctr" rtl="0">
              <a:lnSpc>
                <a:spcPct val="100000"/>
              </a:lnSpc>
              <a:spcBef>
                <a:spcPts val="0"/>
              </a:spcBef>
              <a:spcAft>
                <a:spcPts val="0"/>
              </a:spcAft>
              <a:buNone/>
            </a:pPr>
            <a:endParaRPr lang="uk-UA" sz="1800" b="1" i="0" u="sng" strike="noStrike" cap="none" dirty="0">
              <a:solidFill>
                <a:srgbClr val="182947"/>
              </a:solidFill>
              <a:latin typeface="Montserrat Light"/>
              <a:ea typeface="Montserrat Light"/>
              <a:cs typeface="Montserrat Light"/>
              <a:sym typeface="Montserrat Light"/>
            </a:endParaRPr>
          </a:p>
          <a:p>
            <a:pPr marL="285750" marR="0" lvl="0" indent="-285750" rtl="0">
              <a:lnSpc>
                <a:spcPct val="100000"/>
              </a:lnSpc>
              <a:spcBef>
                <a:spcPts val="0"/>
              </a:spcBef>
              <a:spcAft>
                <a:spcPts val="0"/>
              </a:spcAft>
              <a:buFont typeface="Wingdings" panose="05000000000000000000" pitchFamily="2" charset="2"/>
              <a:buChar char="§"/>
            </a:pPr>
            <a:r>
              <a:rPr lang="uk-UA" sz="1800" b="1" u="sng" dirty="0">
                <a:solidFill>
                  <a:srgbClr val="182947"/>
                </a:solidFill>
                <a:latin typeface="Montserrat Light"/>
                <a:ea typeface="Montserrat Light"/>
                <a:cs typeface="Montserrat Light"/>
                <a:sym typeface="Montserrat Light"/>
              </a:rPr>
              <a:t>Проведення профілактичних бесід, щодо недопущення порушень норм чинного законодавства України;</a:t>
            </a:r>
          </a:p>
          <a:p>
            <a:pPr marR="0" lvl="0" rtl="0">
              <a:lnSpc>
                <a:spcPct val="100000"/>
              </a:lnSpc>
              <a:spcBef>
                <a:spcPts val="0"/>
              </a:spcBef>
              <a:spcAft>
                <a:spcPts val="0"/>
              </a:spcAft>
            </a:pPr>
            <a:endParaRPr lang="uk-UA" sz="1800" b="1" u="sng" dirty="0">
              <a:solidFill>
                <a:srgbClr val="182947"/>
              </a:solidFill>
              <a:latin typeface="Montserrat Light"/>
              <a:ea typeface="Montserrat Light"/>
              <a:cs typeface="Montserrat Light"/>
              <a:sym typeface="Montserrat Light"/>
            </a:endParaRPr>
          </a:p>
          <a:p>
            <a:pPr marL="285750" marR="0" lvl="0" indent="-285750" rtl="0">
              <a:lnSpc>
                <a:spcPct val="100000"/>
              </a:lnSpc>
              <a:spcBef>
                <a:spcPts val="0"/>
              </a:spcBef>
              <a:spcAft>
                <a:spcPts val="0"/>
              </a:spcAft>
              <a:buFont typeface="Wingdings" panose="05000000000000000000" pitchFamily="2" charset="2"/>
              <a:buChar char="§"/>
            </a:pPr>
            <a:r>
              <a:rPr lang="uk-UA" sz="1800" b="1" u="sng" dirty="0">
                <a:solidFill>
                  <a:srgbClr val="182947"/>
                </a:solidFill>
                <a:latin typeface="Montserrat Light"/>
                <a:ea typeface="Montserrat Light"/>
                <a:cs typeface="Montserrat Light"/>
                <a:sym typeface="Montserrat Light"/>
              </a:rPr>
              <a:t>Проведення патрулювання з метою недопущення порушень громадської безпеки</a:t>
            </a:r>
          </a:p>
          <a:p>
            <a:pPr marL="0" marR="0" lvl="0" indent="0" algn="ctr" rtl="0">
              <a:lnSpc>
                <a:spcPct val="100000"/>
              </a:lnSpc>
              <a:spcBef>
                <a:spcPts val="0"/>
              </a:spcBef>
              <a:spcAft>
                <a:spcPts val="0"/>
              </a:spcAft>
              <a:buNone/>
            </a:pPr>
            <a:endParaRPr lang="uk-UA" sz="1800" b="1" u="sng" dirty="0">
              <a:solidFill>
                <a:srgbClr val="182947"/>
              </a:solidFill>
              <a:latin typeface="Montserrat Light"/>
              <a:ea typeface="Montserrat Light"/>
              <a:cs typeface="Montserrat Light"/>
              <a:sym typeface="Montserrat Light"/>
            </a:endParaRPr>
          </a:p>
          <a:p>
            <a:pPr marL="0" marR="0" lvl="0" indent="0" algn="ctr" rtl="0">
              <a:lnSpc>
                <a:spcPct val="100000"/>
              </a:lnSpc>
              <a:spcBef>
                <a:spcPts val="0"/>
              </a:spcBef>
              <a:spcAft>
                <a:spcPts val="0"/>
              </a:spcAft>
              <a:buNone/>
            </a:pPr>
            <a:endParaRPr sz="1800" b="1" i="0" u="sng" strike="noStrike" cap="none" dirty="0">
              <a:solidFill>
                <a:srgbClr val="182947"/>
              </a:solidFill>
              <a:latin typeface="Montserrat Light"/>
              <a:ea typeface="Montserrat Light"/>
              <a:cs typeface="Montserrat Light"/>
              <a:sym typeface="Montserrat Light"/>
            </a:endParaRPr>
          </a:p>
        </p:txBody>
      </p:sp>
      <p:pic>
        <p:nvPicPr>
          <p:cNvPr id="304" name="Google Shape;304;p38"/>
          <p:cNvPicPr preferRelativeResize="0"/>
          <p:nvPr/>
        </p:nvPicPr>
        <p:blipFill rotWithShape="1">
          <a:blip r:embed="rId4">
            <a:alphaModFix/>
          </a:blip>
          <a:srcRect/>
          <a:stretch/>
        </p:blipFill>
        <p:spPr>
          <a:xfrm>
            <a:off x="374617" y="2734923"/>
            <a:ext cx="4244137" cy="2498661"/>
          </a:xfrm>
          <a:prstGeom prst="rect">
            <a:avLst/>
          </a:prstGeom>
          <a:noFill/>
          <a:ln>
            <a:noFill/>
          </a:ln>
        </p:spPr>
      </p:pic>
      <p:sp>
        <p:nvSpPr>
          <p:cNvPr id="305" name="Google Shape;305;p38"/>
          <p:cNvSpPr/>
          <p:nvPr/>
        </p:nvSpPr>
        <p:spPr>
          <a:xfrm>
            <a:off x="7625198" y="2402958"/>
            <a:ext cx="4373208" cy="4004179"/>
          </a:xfrm>
          <a:prstGeom prst="rect">
            <a:avLst/>
          </a:prstGeom>
          <a:noFill/>
          <a:ln w="28575" cap="flat" cmpd="sng">
            <a:solidFill>
              <a:srgbClr val="FFC000"/>
            </a:solidFill>
            <a:prstDash val="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308" name="Google Shape;308;p38"/>
          <p:cNvPicPr preferRelativeResize="0"/>
          <p:nvPr/>
        </p:nvPicPr>
        <p:blipFill rotWithShape="1">
          <a:blip r:embed="rId5">
            <a:alphaModFix/>
          </a:blip>
          <a:srcRect/>
          <a:stretch/>
        </p:blipFill>
        <p:spPr>
          <a:xfrm>
            <a:off x="5661813" y="2423679"/>
            <a:ext cx="993282" cy="104623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pic>
        <p:nvPicPr>
          <p:cNvPr id="313" name="Google Shape;313;p39"/>
          <p:cNvPicPr preferRelativeResize="0"/>
          <p:nvPr/>
        </p:nvPicPr>
        <p:blipFill rotWithShape="1">
          <a:blip r:embed="rId3">
            <a:alphaModFix/>
          </a:blip>
          <a:srcRect/>
          <a:stretch/>
        </p:blipFill>
        <p:spPr>
          <a:xfrm>
            <a:off x="0" y="-12259"/>
            <a:ext cx="12258677" cy="6857960"/>
          </a:xfrm>
          <a:prstGeom prst="rect">
            <a:avLst/>
          </a:prstGeom>
          <a:noFill/>
          <a:ln>
            <a:noFill/>
          </a:ln>
        </p:spPr>
      </p:pic>
      <p:sp>
        <p:nvSpPr>
          <p:cNvPr id="314" name="Google Shape;314;p39"/>
          <p:cNvSpPr txBox="1"/>
          <p:nvPr/>
        </p:nvSpPr>
        <p:spPr>
          <a:xfrm>
            <a:off x="262645" y="525117"/>
            <a:ext cx="7173759"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uk-UA" sz="2800" b="1" i="0" u="none" strike="noStrike" cap="none">
                <a:solidFill>
                  <a:schemeClr val="lt1"/>
                </a:solidFill>
                <a:latin typeface="Montserrat SemiBold"/>
                <a:ea typeface="Montserrat SemiBold"/>
                <a:cs typeface="Montserrat SemiBold"/>
                <a:sym typeface="Montserrat SemiBold"/>
              </a:rPr>
              <a:t>ВЗАЄМОДІЯ З ІНШИМИ СЛУЖБАМИ</a:t>
            </a:r>
            <a:endParaRPr sz="2800" b="1" i="0" u="none" strike="noStrike" cap="none">
              <a:solidFill>
                <a:schemeClr val="lt1"/>
              </a:solidFill>
              <a:latin typeface="Montserrat SemiBold"/>
              <a:ea typeface="Montserrat SemiBold"/>
              <a:cs typeface="Montserrat SemiBold"/>
              <a:sym typeface="Montserrat SemiBold"/>
            </a:endParaRPr>
          </a:p>
        </p:txBody>
      </p:sp>
      <p:cxnSp>
        <p:nvCxnSpPr>
          <p:cNvPr id="315" name="Google Shape;315;p39"/>
          <p:cNvCxnSpPr>
            <a:cxnSpLocks/>
          </p:cNvCxnSpPr>
          <p:nvPr/>
        </p:nvCxnSpPr>
        <p:spPr>
          <a:xfrm>
            <a:off x="776177" y="2062716"/>
            <a:ext cx="9509531" cy="18573"/>
          </a:xfrm>
          <a:prstGeom prst="straightConnector1">
            <a:avLst/>
          </a:prstGeom>
          <a:noFill/>
          <a:ln w="28575" cap="flat" cmpd="sng">
            <a:solidFill>
              <a:srgbClr val="002060"/>
            </a:solidFill>
            <a:prstDash val="solid"/>
            <a:round/>
            <a:headEnd type="none" w="sm" len="sm"/>
            <a:tailEnd type="none" w="sm" len="sm"/>
          </a:ln>
        </p:spPr>
      </p:cxnSp>
      <p:cxnSp>
        <p:nvCxnSpPr>
          <p:cNvPr id="316" name="Google Shape;316;p39"/>
          <p:cNvCxnSpPr/>
          <p:nvPr/>
        </p:nvCxnSpPr>
        <p:spPr>
          <a:xfrm flipH="1">
            <a:off x="796379" y="2062716"/>
            <a:ext cx="588" cy="944069"/>
          </a:xfrm>
          <a:prstGeom prst="straightConnector1">
            <a:avLst/>
          </a:prstGeom>
          <a:noFill/>
          <a:ln w="28575" cap="flat" cmpd="sng">
            <a:solidFill>
              <a:srgbClr val="002060"/>
            </a:solidFill>
            <a:prstDash val="solid"/>
            <a:round/>
            <a:headEnd type="none" w="sm" len="sm"/>
            <a:tailEnd type="none" w="sm" len="sm"/>
          </a:ln>
        </p:spPr>
      </p:cxnSp>
      <p:cxnSp>
        <p:nvCxnSpPr>
          <p:cNvPr id="317" name="Google Shape;317;p39"/>
          <p:cNvCxnSpPr/>
          <p:nvPr/>
        </p:nvCxnSpPr>
        <p:spPr>
          <a:xfrm flipH="1">
            <a:off x="2531391" y="2062716"/>
            <a:ext cx="588" cy="944069"/>
          </a:xfrm>
          <a:prstGeom prst="straightConnector1">
            <a:avLst/>
          </a:prstGeom>
          <a:noFill/>
          <a:ln w="28575" cap="flat" cmpd="sng">
            <a:solidFill>
              <a:srgbClr val="002060"/>
            </a:solidFill>
            <a:prstDash val="solid"/>
            <a:round/>
            <a:headEnd type="none" w="sm" len="sm"/>
            <a:tailEnd type="none" w="sm" len="sm"/>
          </a:ln>
        </p:spPr>
      </p:cxnSp>
      <p:cxnSp>
        <p:nvCxnSpPr>
          <p:cNvPr id="318" name="Google Shape;318;p39"/>
          <p:cNvCxnSpPr/>
          <p:nvPr/>
        </p:nvCxnSpPr>
        <p:spPr>
          <a:xfrm flipH="1">
            <a:off x="4368739" y="2072002"/>
            <a:ext cx="588" cy="944069"/>
          </a:xfrm>
          <a:prstGeom prst="straightConnector1">
            <a:avLst/>
          </a:prstGeom>
          <a:noFill/>
          <a:ln w="28575" cap="flat" cmpd="sng">
            <a:solidFill>
              <a:srgbClr val="002060"/>
            </a:solidFill>
            <a:prstDash val="solid"/>
            <a:round/>
            <a:headEnd type="none" w="sm" len="sm"/>
            <a:tailEnd type="none" w="sm" len="sm"/>
          </a:ln>
        </p:spPr>
      </p:cxnSp>
      <p:cxnSp>
        <p:nvCxnSpPr>
          <p:cNvPr id="319" name="Google Shape;319;p39"/>
          <p:cNvCxnSpPr/>
          <p:nvPr/>
        </p:nvCxnSpPr>
        <p:spPr>
          <a:xfrm flipH="1">
            <a:off x="6151886" y="2081289"/>
            <a:ext cx="588" cy="944069"/>
          </a:xfrm>
          <a:prstGeom prst="straightConnector1">
            <a:avLst/>
          </a:prstGeom>
          <a:noFill/>
          <a:ln w="28575" cap="flat" cmpd="sng">
            <a:solidFill>
              <a:srgbClr val="002060"/>
            </a:solidFill>
            <a:prstDash val="solid"/>
            <a:round/>
            <a:headEnd type="none" w="sm" len="sm"/>
            <a:tailEnd type="none" w="sm" len="sm"/>
          </a:ln>
        </p:spPr>
      </p:cxnSp>
      <p:cxnSp>
        <p:nvCxnSpPr>
          <p:cNvPr id="320" name="Google Shape;320;p39"/>
          <p:cNvCxnSpPr/>
          <p:nvPr/>
        </p:nvCxnSpPr>
        <p:spPr>
          <a:xfrm flipH="1">
            <a:off x="8559164" y="2073076"/>
            <a:ext cx="588" cy="944069"/>
          </a:xfrm>
          <a:prstGeom prst="straightConnector1">
            <a:avLst/>
          </a:prstGeom>
          <a:noFill/>
          <a:ln w="28575" cap="flat" cmpd="sng">
            <a:solidFill>
              <a:srgbClr val="002060"/>
            </a:solidFill>
            <a:prstDash val="solid"/>
            <a:round/>
            <a:headEnd type="none" w="sm" len="sm"/>
            <a:tailEnd type="none" w="sm" len="sm"/>
          </a:ln>
        </p:spPr>
      </p:cxnSp>
      <p:cxnSp>
        <p:nvCxnSpPr>
          <p:cNvPr id="324" name="Google Shape;324;p39"/>
          <p:cNvCxnSpPr/>
          <p:nvPr/>
        </p:nvCxnSpPr>
        <p:spPr>
          <a:xfrm flipH="1">
            <a:off x="10285708" y="2103527"/>
            <a:ext cx="588" cy="944069"/>
          </a:xfrm>
          <a:prstGeom prst="straightConnector1">
            <a:avLst/>
          </a:prstGeom>
          <a:noFill/>
          <a:ln w="28575" cap="flat" cmpd="sng">
            <a:solidFill>
              <a:srgbClr val="002060"/>
            </a:solidFill>
            <a:prstDash val="solid"/>
            <a:round/>
            <a:headEnd type="none" w="sm" len="sm"/>
            <a:tailEnd type="none" w="sm" len="sm"/>
          </a:ln>
        </p:spPr>
      </p:cxnSp>
      <p:sp>
        <p:nvSpPr>
          <p:cNvPr id="325" name="Google Shape;325;p39"/>
          <p:cNvSpPr txBox="1"/>
          <p:nvPr/>
        </p:nvSpPr>
        <p:spPr>
          <a:xfrm rot="-5400000">
            <a:off x="-103265" y="4510540"/>
            <a:ext cx="1811714" cy="646331"/>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uk-UA" sz="1800" b="0" i="0" u="none" strike="noStrike" cap="none">
                <a:solidFill>
                  <a:srgbClr val="182947"/>
                </a:solidFill>
                <a:latin typeface="Montserrat SemiBold"/>
                <a:ea typeface="Montserrat SemiBold"/>
                <a:cs typeface="Montserrat SemiBold"/>
                <a:sym typeface="Montserrat SemiBold"/>
              </a:rPr>
              <a:t>Громадські</a:t>
            </a:r>
            <a:endParaRPr/>
          </a:p>
          <a:p>
            <a:pPr marL="0" marR="0" lvl="0" indent="0" algn="r" rtl="0">
              <a:lnSpc>
                <a:spcPct val="100000"/>
              </a:lnSpc>
              <a:spcBef>
                <a:spcPts val="0"/>
              </a:spcBef>
              <a:spcAft>
                <a:spcPts val="0"/>
              </a:spcAft>
              <a:buNone/>
            </a:pPr>
            <a:r>
              <a:rPr lang="uk-UA" sz="1800" b="0" i="0" u="none" strike="noStrike" cap="none">
                <a:solidFill>
                  <a:srgbClr val="182947"/>
                </a:solidFill>
                <a:latin typeface="Montserrat SemiBold"/>
                <a:ea typeface="Montserrat SemiBold"/>
                <a:cs typeface="Montserrat SemiBold"/>
                <a:sym typeface="Montserrat SemiBold"/>
              </a:rPr>
              <a:t> формування</a:t>
            </a:r>
            <a:endParaRPr sz="1800" b="0" i="0" u="none" strike="noStrike" cap="none">
              <a:solidFill>
                <a:srgbClr val="182947"/>
              </a:solidFill>
              <a:latin typeface="Montserrat SemiBold"/>
              <a:ea typeface="Montserrat SemiBold"/>
              <a:cs typeface="Montserrat SemiBold"/>
              <a:sym typeface="Montserrat SemiBold"/>
            </a:endParaRPr>
          </a:p>
        </p:txBody>
      </p:sp>
      <p:sp>
        <p:nvSpPr>
          <p:cNvPr id="326" name="Google Shape;326;p39"/>
          <p:cNvSpPr txBox="1"/>
          <p:nvPr/>
        </p:nvSpPr>
        <p:spPr>
          <a:xfrm rot="-5400000">
            <a:off x="2083192" y="4307313"/>
            <a:ext cx="896399" cy="36933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uk-UA" sz="1800" b="0" i="0" u="none" strike="noStrike" cap="none" dirty="0">
                <a:solidFill>
                  <a:srgbClr val="182947"/>
                </a:solidFill>
                <a:latin typeface="Montserrat SemiBold"/>
                <a:ea typeface="Montserrat SemiBold"/>
                <a:cs typeface="Montserrat SemiBold"/>
                <a:sym typeface="Montserrat SemiBold"/>
              </a:rPr>
              <a:t>ДСНС</a:t>
            </a:r>
            <a:endParaRPr sz="1800" b="0" i="0" u="none" strike="noStrike" cap="none" dirty="0">
              <a:solidFill>
                <a:srgbClr val="182947"/>
              </a:solidFill>
              <a:latin typeface="Montserrat SemiBold"/>
              <a:ea typeface="Montserrat SemiBold"/>
              <a:cs typeface="Montserrat SemiBold"/>
              <a:sym typeface="Montserrat SemiBold"/>
            </a:endParaRPr>
          </a:p>
        </p:txBody>
      </p:sp>
      <p:sp>
        <p:nvSpPr>
          <p:cNvPr id="327" name="Google Shape;327;p39"/>
          <p:cNvSpPr txBox="1"/>
          <p:nvPr/>
        </p:nvSpPr>
        <p:spPr>
          <a:xfrm rot="-5400000">
            <a:off x="3081607" y="4892232"/>
            <a:ext cx="2582759" cy="70784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uk-UA" sz="2000" b="0" i="0" u="none" strike="noStrike" cap="none" dirty="0">
                <a:solidFill>
                  <a:srgbClr val="182947"/>
                </a:solidFill>
                <a:latin typeface="Montserrat SemiBold"/>
                <a:ea typeface="Montserrat SemiBold"/>
                <a:cs typeface="Montserrat SemiBold"/>
                <a:sym typeface="Montserrat SemiBold"/>
              </a:rPr>
              <a:t>Заклади охорони здоров’я</a:t>
            </a:r>
            <a:endParaRPr sz="2000" b="0" i="0" u="none" strike="noStrike" cap="none" dirty="0">
              <a:solidFill>
                <a:srgbClr val="182947"/>
              </a:solidFill>
              <a:latin typeface="Montserrat SemiBold"/>
              <a:ea typeface="Montserrat SemiBold"/>
              <a:cs typeface="Montserrat SemiBold"/>
              <a:sym typeface="Montserrat SemiBold"/>
            </a:endParaRPr>
          </a:p>
        </p:txBody>
      </p:sp>
      <p:sp>
        <p:nvSpPr>
          <p:cNvPr id="328" name="Google Shape;328;p39"/>
          <p:cNvSpPr txBox="1"/>
          <p:nvPr/>
        </p:nvSpPr>
        <p:spPr>
          <a:xfrm rot="-5400000">
            <a:off x="4705817" y="5028351"/>
            <a:ext cx="2892137" cy="646331"/>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uk-UA" sz="1800" b="0" i="0" u="none" strike="noStrike" cap="none" dirty="0">
                <a:solidFill>
                  <a:srgbClr val="182947"/>
                </a:solidFill>
                <a:latin typeface="Montserrat SemiBold"/>
                <a:ea typeface="Montserrat SemiBold"/>
                <a:cs typeface="Montserrat SemiBold"/>
                <a:sym typeface="Montserrat SemiBold"/>
              </a:rPr>
              <a:t>Безоплатна вторинна</a:t>
            </a:r>
            <a:endParaRPr dirty="0"/>
          </a:p>
          <a:p>
            <a:pPr marL="0" marR="0" lvl="0" indent="0" algn="r" rtl="0">
              <a:lnSpc>
                <a:spcPct val="100000"/>
              </a:lnSpc>
              <a:spcBef>
                <a:spcPts val="0"/>
              </a:spcBef>
              <a:spcAft>
                <a:spcPts val="0"/>
              </a:spcAft>
              <a:buNone/>
            </a:pPr>
            <a:r>
              <a:rPr lang="uk-UA" sz="1800" b="0" i="0" u="none" strike="noStrike" cap="none" dirty="0">
                <a:solidFill>
                  <a:srgbClr val="182947"/>
                </a:solidFill>
                <a:latin typeface="Montserrat SemiBold"/>
                <a:ea typeface="Montserrat SemiBold"/>
                <a:cs typeface="Montserrat SemiBold"/>
                <a:sym typeface="Montserrat SemiBold"/>
              </a:rPr>
              <a:t>Правова допомога</a:t>
            </a:r>
            <a:endParaRPr sz="1800" b="0" i="0" u="none" strike="noStrike" cap="none" dirty="0">
              <a:solidFill>
                <a:srgbClr val="182947"/>
              </a:solidFill>
              <a:latin typeface="Montserrat SemiBold"/>
              <a:ea typeface="Montserrat SemiBold"/>
              <a:cs typeface="Montserrat SemiBold"/>
              <a:sym typeface="Montserrat SemiBold"/>
            </a:endParaRPr>
          </a:p>
        </p:txBody>
      </p:sp>
      <p:sp>
        <p:nvSpPr>
          <p:cNvPr id="329" name="Google Shape;329;p39"/>
          <p:cNvSpPr txBox="1"/>
          <p:nvPr/>
        </p:nvSpPr>
        <p:spPr>
          <a:xfrm rot="-5400000">
            <a:off x="7715139" y="4623153"/>
            <a:ext cx="1552028" cy="369332"/>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uk-UA" sz="1800" b="0" i="0" u="none" strike="noStrike" cap="none" dirty="0">
                <a:solidFill>
                  <a:srgbClr val="182947"/>
                </a:solidFill>
                <a:latin typeface="Montserrat SemiBold"/>
                <a:ea typeface="Montserrat SemiBold"/>
                <a:cs typeface="Montserrat SemiBold"/>
                <a:sym typeface="Montserrat SemiBold"/>
              </a:rPr>
              <a:t>Волонтери</a:t>
            </a:r>
            <a:endParaRPr sz="1800" b="0" i="0" u="none" strike="noStrike" cap="none" dirty="0">
              <a:solidFill>
                <a:srgbClr val="182947"/>
              </a:solidFill>
              <a:latin typeface="Montserrat SemiBold"/>
              <a:ea typeface="Montserrat SemiBold"/>
              <a:cs typeface="Montserrat SemiBold"/>
              <a:sym typeface="Montserrat SemiBold"/>
            </a:endParaRPr>
          </a:p>
        </p:txBody>
      </p:sp>
      <p:sp>
        <p:nvSpPr>
          <p:cNvPr id="333" name="Google Shape;333;p39"/>
          <p:cNvSpPr txBox="1"/>
          <p:nvPr/>
        </p:nvSpPr>
        <p:spPr>
          <a:xfrm rot="-5400000">
            <a:off x="9064075" y="5036203"/>
            <a:ext cx="2768708" cy="646331"/>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uk-UA" sz="1800" b="0" i="0" u="none" strike="noStrike" cap="none" dirty="0">
                <a:solidFill>
                  <a:srgbClr val="182947"/>
                </a:solidFill>
                <a:latin typeface="Montserrat SemiBold"/>
                <a:ea typeface="Montserrat SemiBold"/>
                <a:cs typeface="Montserrat SemiBold"/>
                <a:sym typeface="Montserrat SemiBold"/>
              </a:rPr>
              <a:t>Служба</a:t>
            </a:r>
            <a:endParaRPr dirty="0"/>
          </a:p>
          <a:p>
            <a:pPr marL="0" marR="0" lvl="0" indent="0" algn="r" rtl="0">
              <a:lnSpc>
                <a:spcPct val="100000"/>
              </a:lnSpc>
              <a:spcBef>
                <a:spcPts val="0"/>
              </a:spcBef>
              <a:spcAft>
                <a:spcPts val="0"/>
              </a:spcAft>
              <a:buNone/>
            </a:pPr>
            <a:r>
              <a:rPr lang="uk-UA" sz="1800" b="0" i="0" u="none" strike="noStrike" cap="none" dirty="0">
                <a:solidFill>
                  <a:srgbClr val="182947"/>
                </a:solidFill>
                <a:latin typeface="Montserrat SemiBold"/>
                <a:ea typeface="Montserrat SemiBold"/>
                <a:cs typeface="Montserrat SemiBold"/>
                <a:sym typeface="Montserrat SemiBold"/>
              </a:rPr>
              <a:t> соціального захисту</a:t>
            </a:r>
            <a:endParaRPr sz="1800" b="0" i="0" u="none" strike="noStrike" cap="none" dirty="0">
              <a:solidFill>
                <a:srgbClr val="182947"/>
              </a:solidFill>
              <a:latin typeface="Montserrat SemiBold"/>
              <a:ea typeface="Montserrat SemiBold"/>
              <a:cs typeface="Montserrat SemiBold"/>
              <a:sym typeface="Montserrat SemiBold"/>
            </a:endParaRPr>
          </a:p>
        </p:txBody>
      </p:sp>
      <p:pic>
        <p:nvPicPr>
          <p:cNvPr id="334" name="Google Shape;334;p39"/>
          <p:cNvPicPr preferRelativeResize="0"/>
          <p:nvPr/>
        </p:nvPicPr>
        <p:blipFill rotWithShape="1">
          <a:blip r:embed="rId4">
            <a:alphaModFix/>
          </a:blip>
          <a:srcRect/>
          <a:stretch/>
        </p:blipFill>
        <p:spPr>
          <a:xfrm>
            <a:off x="9666222" y="2534750"/>
            <a:ext cx="1590671" cy="1590671"/>
          </a:xfrm>
          <a:prstGeom prst="rect">
            <a:avLst/>
          </a:prstGeom>
          <a:noFill/>
          <a:ln>
            <a:noFill/>
          </a:ln>
        </p:spPr>
      </p:pic>
      <p:pic>
        <p:nvPicPr>
          <p:cNvPr id="338" name="Google Shape;338;p39"/>
          <p:cNvPicPr preferRelativeResize="0"/>
          <p:nvPr/>
        </p:nvPicPr>
        <p:blipFill rotWithShape="1">
          <a:blip r:embed="rId5">
            <a:alphaModFix/>
          </a:blip>
          <a:srcRect/>
          <a:stretch/>
        </p:blipFill>
        <p:spPr>
          <a:xfrm>
            <a:off x="7657652" y="2553323"/>
            <a:ext cx="1560112" cy="1560112"/>
          </a:xfrm>
          <a:prstGeom prst="rect">
            <a:avLst/>
          </a:prstGeom>
          <a:noFill/>
          <a:ln>
            <a:noFill/>
          </a:ln>
        </p:spPr>
      </p:pic>
      <p:pic>
        <p:nvPicPr>
          <p:cNvPr id="339" name="Google Shape;339;p39"/>
          <p:cNvPicPr preferRelativeResize="0"/>
          <p:nvPr/>
        </p:nvPicPr>
        <p:blipFill rotWithShape="1">
          <a:blip r:embed="rId6">
            <a:alphaModFix/>
          </a:blip>
          <a:srcRect/>
          <a:stretch/>
        </p:blipFill>
        <p:spPr>
          <a:xfrm>
            <a:off x="5333908" y="2636665"/>
            <a:ext cx="1560112" cy="1560112"/>
          </a:xfrm>
          <a:prstGeom prst="rect">
            <a:avLst/>
          </a:prstGeom>
          <a:noFill/>
          <a:ln>
            <a:noFill/>
          </a:ln>
        </p:spPr>
      </p:pic>
      <p:pic>
        <p:nvPicPr>
          <p:cNvPr id="340" name="Google Shape;340;p39"/>
          <p:cNvPicPr preferRelativeResize="0"/>
          <p:nvPr/>
        </p:nvPicPr>
        <p:blipFill rotWithShape="1">
          <a:blip r:embed="rId7">
            <a:alphaModFix/>
          </a:blip>
          <a:srcRect/>
          <a:stretch/>
        </p:blipFill>
        <p:spPr>
          <a:xfrm>
            <a:off x="3643646" y="2589271"/>
            <a:ext cx="1560112" cy="1560112"/>
          </a:xfrm>
          <a:prstGeom prst="rect">
            <a:avLst/>
          </a:prstGeom>
          <a:noFill/>
          <a:ln>
            <a:noFill/>
          </a:ln>
        </p:spPr>
      </p:pic>
      <p:pic>
        <p:nvPicPr>
          <p:cNvPr id="341" name="Google Shape;341;p39"/>
          <p:cNvPicPr preferRelativeResize="0"/>
          <p:nvPr/>
        </p:nvPicPr>
        <p:blipFill rotWithShape="1">
          <a:blip r:embed="rId8">
            <a:alphaModFix/>
          </a:blip>
          <a:srcRect/>
          <a:stretch/>
        </p:blipFill>
        <p:spPr>
          <a:xfrm>
            <a:off x="1730442" y="2459780"/>
            <a:ext cx="1584000" cy="1584000"/>
          </a:xfrm>
          <a:prstGeom prst="rect">
            <a:avLst/>
          </a:prstGeom>
          <a:noFill/>
          <a:ln>
            <a:noFill/>
          </a:ln>
        </p:spPr>
      </p:pic>
      <p:pic>
        <p:nvPicPr>
          <p:cNvPr id="342" name="Google Shape;342;p39"/>
          <p:cNvPicPr preferRelativeResize="0"/>
          <p:nvPr/>
        </p:nvPicPr>
        <p:blipFill rotWithShape="1">
          <a:blip r:embed="rId9">
            <a:alphaModFix/>
          </a:blip>
          <a:srcRect/>
          <a:stretch/>
        </p:blipFill>
        <p:spPr>
          <a:xfrm>
            <a:off x="35066" y="2437164"/>
            <a:ext cx="1584000" cy="15840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46"/>
        <p:cNvGrpSpPr/>
        <p:nvPr/>
      </p:nvGrpSpPr>
      <p:grpSpPr>
        <a:xfrm>
          <a:off x="0" y="0"/>
          <a:ext cx="0" cy="0"/>
          <a:chOff x="0" y="0"/>
          <a:chExt cx="0" cy="0"/>
        </a:xfrm>
      </p:grpSpPr>
      <p:pic>
        <p:nvPicPr>
          <p:cNvPr id="347" name="Google Shape;347;p8"/>
          <p:cNvPicPr preferRelativeResize="0"/>
          <p:nvPr/>
        </p:nvPicPr>
        <p:blipFill rotWithShape="1">
          <a:blip r:embed="rId3">
            <a:alphaModFix/>
          </a:blip>
          <a:srcRect/>
          <a:stretch/>
        </p:blipFill>
        <p:spPr>
          <a:xfrm>
            <a:off x="-66677" y="-1043"/>
            <a:ext cx="12258677" cy="6857960"/>
          </a:xfrm>
          <a:prstGeom prst="rect">
            <a:avLst/>
          </a:prstGeom>
          <a:noFill/>
          <a:ln>
            <a:noFill/>
          </a:ln>
        </p:spPr>
      </p:pic>
      <p:sp>
        <p:nvSpPr>
          <p:cNvPr id="348" name="Google Shape;348;p8"/>
          <p:cNvSpPr txBox="1"/>
          <p:nvPr/>
        </p:nvSpPr>
        <p:spPr>
          <a:xfrm>
            <a:off x="260271" y="579421"/>
            <a:ext cx="5511445"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chemeClr val="lt1"/>
                </a:solidFill>
                <a:latin typeface="Montserrat SemiBold"/>
                <a:ea typeface="Montserrat SemiBold"/>
                <a:cs typeface="Montserrat SemiBold"/>
                <a:sym typeface="Montserrat SemiBold"/>
              </a:rPr>
              <a:t>ПРОФІЛАКТИЧНА РОБОТА</a:t>
            </a:r>
            <a:endParaRPr sz="2800" b="0" i="0" u="none" strike="noStrike" cap="none">
              <a:solidFill>
                <a:schemeClr val="lt1"/>
              </a:solidFill>
              <a:latin typeface="Montserrat SemiBold"/>
              <a:ea typeface="Montserrat SemiBold"/>
              <a:cs typeface="Montserrat SemiBold"/>
              <a:sym typeface="Montserrat SemiBold"/>
            </a:endParaRPr>
          </a:p>
        </p:txBody>
      </p:sp>
      <p:sp>
        <p:nvSpPr>
          <p:cNvPr id="349" name="Google Shape;349;p8"/>
          <p:cNvSpPr txBox="1"/>
          <p:nvPr/>
        </p:nvSpPr>
        <p:spPr>
          <a:xfrm>
            <a:off x="992042" y="1868585"/>
            <a:ext cx="6172433"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rgbClr val="182947"/>
                </a:solidFill>
                <a:latin typeface="Montserrat SemiBold"/>
                <a:ea typeface="Montserrat SemiBold"/>
                <a:cs typeface="Montserrat SemiBold"/>
                <a:sym typeface="Montserrat SemiBold"/>
              </a:rPr>
              <a:t>у сфері громадської безпеки</a:t>
            </a:r>
            <a:endParaRPr sz="2800" b="0" i="0" u="none" strike="noStrike" cap="none">
              <a:solidFill>
                <a:srgbClr val="182947"/>
              </a:solidFill>
              <a:latin typeface="Montserrat SemiBold"/>
              <a:ea typeface="Montserrat SemiBold"/>
              <a:cs typeface="Montserrat SemiBold"/>
              <a:sym typeface="Montserrat SemiBold"/>
            </a:endParaRPr>
          </a:p>
        </p:txBody>
      </p:sp>
      <p:cxnSp>
        <p:nvCxnSpPr>
          <p:cNvPr id="350" name="Google Shape;350;p8"/>
          <p:cNvCxnSpPr/>
          <p:nvPr/>
        </p:nvCxnSpPr>
        <p:spPr>
          <a:xfrm>
            <a:off x="1044022" y="2452313"/>
            <a:ext cx="5728567" cy="10139"/>
          </a:xfrm>
          <a:prstGeom prst="straightConnector1">
            <a:avLst/>
          </a:prstGeom>
          <a:noFill/>
          <a:ln w="28575" cap="flat" cmpd="sng">
            <a:solidFill>
              <a:schemeClr val="accent4"/>
            </a:solidFill>
            <a:prstDash val="solid"/>
            <a:miter lim="800000"/>
            <a:headEnd type="none" w="sm" len="sm"/>
            <a:tailEnd type="none" w="sm" len="sm"/>
          </a:ln>
        </p:spPr>
      </p:cxnSp>
      <p:sp>
        <p:nvSpPr>
          <p:cNvPr id="351" name="Google Shape;351;p8"/>
          <p:cNvSpPr txBox="1"/>
          <p:nvPr/>
        </p:nvSpPr>
        <p:spPr>
          <a:xfrm>
            <a:off x="400949" y="2629967"/>
            <a:ext cx="9456484" cy="8617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1" i="0" u="none" strike="noStrike" cap="none">
                <a:solidFill>
                  <a:srgbClr val="182947"/>
                </a:solidFill>
                <a:latin typeface="Montserrat Medium"/>
                <a:ea typeface="Montserrat Medium"/>
                <a:cs typeface="Montserrat Medium"/>
                <a:sym typeface="Montserrat Medium"/>
              </a:rPr>
              <a:t>СТ. 44 КУпАП </a:t>
            </a:r>
            <a:endParaRPr sz="1400" b="0" i="0" u="none" strike="noStrike" cap="none">
              <a:solidFill>
                <a:srgbClr val="000000"/>
              </a:solidFill>
              <a:latin typeface="Montserrat Medium"/>
              <a:ea typeface="Montserrat Medium"/>
              <a:cs typeface="Montserrat Medium"/>
              <a:sym typeface="Montserrat Medium"/>
            </a:endParaRPr>
          </a:p>
          <a:p>
            <a:pPr marL="0" marR="0" lvl="0" indent="0" algn="l" rtl="0">
              <a:lnSpc>
                <a:spcPct val="100000"/>
              </a:lnSpc>
              <a:spcBef>
                <a:spcPts val="0"/>
              </a:spcBef>
              <a:spcAft>
                <a:spcPts val="0"/>
              </a:spcAft>
              <a:buClr>
                <a:srgbClr val="000000"/>
              </a:buClr>
              <a:buSzPts val="1600"/>
              <a:buFont typeface="Arial"/>
              <a:buNone/>
            </a:pPr>
            <a:r>
              <a:rPr lang="uk-UA" sz="1600" b="0" i="0" u="none" strike="noStrike" cap="none">
                <a:solidFill>
                  <a:srgbClr val="182947"/>
                </a:solidFill>
                <a:latin typeface="Montserrat Light"/>
                <a:ea typeface="Montserrat Light"/>
                <a:cs typeface="Montserrat Light"/>
                <a:sym typeface="Montserrat Light"/>
              </a:rPr>
              <a:t>Незаконні виробництво, придбання, зберігання, перевезення, пересилання</a:t>
            </a:r>
            <a:endParaRPr sz="1600" b="0" i="0" u="none" strike="noStrike" cap="none">
              <a:solidFill>
                <a:srgbClr val="000000"/>
              </a:solidFill>
              <a:latin typeface="Montserrat Light"/>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1600"/>
              <a:buFont typeface="Arial"/>
              <a:buNone/>
            </a:pPr>
            <a:r>
              <a:rPr lang="uk-UA" sz="1600" b="0" i="0" u="none" strike="noStrike" cap="none">
                <a:solidFill>
                  <a:srgbClr val="182947"/>
                </a:solidFill>
                <a:latin typeface="Montserrat Light"/>
                <a:ea typeface="Montserrat Light"/>
                <a:cs typeface="Montserrat Light"/>
                <a:sym typeface="Montserrat Light"/>
              </a:rPr>
              <a:t>наркотичних засобів без мети збуту в невеликих розмірів</a:t>
            </a:r>
            <a:endParaRPr sz="1600" b="0" i="0" u="none" strike="noStrike" cap="none">
              <a:solidFill>
                <a:srgbClr val="182947"/>
              </a:solidFill>
              <a:latin typeface="Montserrat Light"/>
              <a:ea typeface="Montserrat Light"/>
              <a:cs typeface="Montserrat Light"/>
              <a:sym typeface="Montserrat Light"/>
            </a:endParaRPr>
          </a:p>
        </p:txBody>
      </p:sp>
      <p:sp>
        <p:nvSpPr>
          <p:cNvPr id="352" name="Google Shape;352;p8"/>
          <p:cNvSpPr txBox="1"/>
          <p:nvPr/>
        </p:nvSpPr>
        <p:spPr>
          <a:xfrm>
            <a:off x="402929" y="3510170"/>
            <a:ext cx="5226128" cy="6155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1" i="0" u="none" strike="noStrike" cap="none">
                <a:solidFill>
                  <a:srgbClr val="182947"/>
                </a:solidFill>
                <a:latin typeface="Montserrat SemiBold"/>
                <a:ea typeface="Montserrat SemiBold"/>
                <a:cs typeface="Montserrat SemiBold"/>
                <a:sym typeface="Montserrat SemiBold"/>
              </a:rPr>
              <a:t>СТ. 51 КУпАП</a:t>
            </a:r>
            <a:endParaRPr sz="1400" b="0" i="0" u="none" strike="noStrike" cap="none">
              <a:solidFill>
                <a:srgbClr val="000000"/>
              </a:solidFill>
              <a:latin typeface="Montserrat SemiBold"/>
              <a:ea typeface="Montserrat SemiBold"/>
              <a:cs typeface="Montserrat SemiBold"/>
              <a:sym typeface="Montserrat SemiBold"/>
            </a:endParaRPr>
          </a:p>
          <a:p>
            <a:pPr marL="0" marR="0" lvl="0" indent="0" algn="l" rtl="0">
              <a:lnSpc>
                <a:spcPct val="100000"/>
              </a:lnSpc>
              <a:spcBef>
                <a:spcPts val="0"/>
              </a:spcBef>
              <a:spcAft>
                <a:spcPts val="0"/>
              </a:spcAft>
              <a:buClr>
                <a:srgbClr val="000000"/>
              </a:buClr>
              <a:buSzPts val="1600"/>
              <a:buFont typeface="Arial"/>
              <a:buNone/>
            </a:pPr>
            <a:r>
              <a:rPr lang="uk-UA" sz="1600" b="0" i="0" u="none" strike="noStrike" cap="none">
                <a:solidFill>
                  <a:srgbClr val="182947"/>
                </a:solidFill>
                <a:latin typeface="Montserrat Light"/>
                <a:ea typeface="Montserrat Light"/>
                <a:cs typeface="Montserrat Light"/>
                <a:sym typeface="Montserrat Light"/>
              </a:rPr>
              <a:t>Дрібне викрадення чужого майна</a:t>
            </a:r>
            <a:endParaRPr sz="1600" b="0" i="0" u="none" strike="noStrike" cap="none">
              <a:solidFill>
                <a:srgbClr val="182947"/>
              </a:solidFill>
              <a:latin typeface="Montserrat Light"/>
              <a:ea typeface="Montserrat Light"/>
              <a:cs typeface="Montserrat Light"/>
              <a:sym typeface="Montserrat Light"/>
            </a:endParaRPr>
          </a:p>
        </p:txBody>
      </p:sp>
      <p:sp>
        <p:nvSpPr>
          <p:cNvPr id="353" name="Google Shape;353;p8"/>
          <p:cNvSpPr txBox="1"/>
          <p:nvPr/>
        </p:nvSpPr>
        <p:spPr>
          <a:xfrm>
            <a:off x="400948" y="4240236"/>
            <a:ext cx="9838321" cy="6155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SemiBold"/>
                <a:ea typeface="Montserrat SemiBold"/>
                <a:cs typeface="Montserrat SemiBold"/>
                <a:sym typeface="Montserrat SemiBold"/>
              </a:rPr>
              <a:t>СТ. 152 КУпАП</a:t>
            </a:r>
            <a:endParaRPr sz="1400" b="0" i="0" u="none" strike="noStrike" cap="none">
              <a:solidFill>
                <a:srgbClr val="000000"/>
              </a:solidFill>
              <a:latin typeface="Montserrat SemiBold"/>
              <a:ea typeface="Montserrat SemiBold"/>
              <a:cs typeface="Montserrat SemiBold"/>
              <a:sym typeface="Montserrat SemiBold"/>
            </a:endParaRPr>
          </a:p>
          <a:p>
            <a:pPr marL="0" marR="0" lvl="0" indent="0" algn="l" rtl="0">
              <a:lnSpc>
                <a:spcPct val="100000"/>
              </a:lnSpc>
              <a:spcBef>
                <a:spcPts val="0"/>
              </a:spcBef>
              <a:spcAft>
                <a:spcPts val="0"/>
              </a:spcAft>
              <a:buClr>
                <a:srgbClr val="000000"/>
              </a:buClr>
              <a:buSzPts val="1600"/>
              <a:buFont typeface="Arial"/>
              <a:buNone/>
            </a:pPr>
            <a:r>
              <a:rPr lang="uk-UA" sz="1600" b="0" i="0" u="none" strike="noStrike" cap="none">
                <a:solidFill>
                  <a:srgbClr val="182947"/>
                </a:solidFill>
                <a:latin typeface="Montserrat Light"/>
                <a:ea typeface="Montserrat Light"/>
                <a:cs typeface="Montserrat Light"/>
                <a:sym typeface="Montserrat Light"/>
              </a:rPr>
              <a:t>Порушення державних стандартів, норм і правил</a:t>
            </a:r>
            <a:r>
              <a:rPr lang="uk-UA" sz="1600" b="0" i="0" u="none" strike="noStrike" cap="none">
                <a:solidFill>
                  <a:srgbClr val="000000"/>
                </a:solidFill>
                <a:latin typeface="Montserrat Light"/>
                <a:ea typeface="Montserrat Light"/>
                <a:cs typeface="Montserrat Light"/>
                <a:sym typeface="Montserrat Light"/>
              </a:rPr>
              <a:t> </a:t>
            </a:r>
            <a:r>
              <a:rPr lang="uk-UA" sz="1600" b="0" i="0" u="none" strike="noStrike" cap="none">
                <a:solidFill>
                  <a:srgbClr val="182947"/>
                </a:solidFill>
                <a:latin typeface="Montserrat Light"/>
                <a:ea typeface="Montserrat Light"/>
                <a:cs typeface="Montserrat Light"/>
                <a:sym typeface="Montserrat Light"/>
              </a:rPr>
              <a:t>у сфері благоустрою населених пунктів</a:t>
            </a:r>
            <a:endParaRPr sz="1600" b="0" i="0" u="none" strike="noStrike" cap="none">
              <a:solidFill>
                <a:srgbClr val="182947"/>
              </a:solidFill>
              <a:latin typeface="Montserrat Light"/>
              <a:ea typeface="Montserrat Light"/>
              <a:cs typeface="Montserrat Light"/>
              <a:sym typeface="Montserrat Light"/>
            </a:endParaRPr>
          </a:p>
        </p:txBody>
      </p:sp>
      <p:pic>
        <p:nvPicPr>
          <p:cNvPr id="354" name="Google Shape;354;p8"/>
          <p:cNvPicPr preferRelativeResize="0"/>
          <p:nvPr/>
        </p:nvPicPr>
        <p:blipFill rotWithShape="1">
          <a:blip r:embed="rId4">
            <a:alphaModFix/>
          </a:blip>
          <a:srcRect/>
          <a:stretch/>
        </p:blipFill>
        <p:spPr>
          <a:xfrm>
            <a:off x="260272" y="1833434"/>
            <a:ext cx="578684" cy="634350"/>
          </a:xfrm>
          <a:prstGeom prst="rect">
            <a:avLst/>
          </a:prstGeom>
          <a:noFill/>
          <a:ln>
            <a:noFill/>
          </a:ln>
        </p:spPr>
      </p:pic>
      <p:sp>
        <p:nvSpPr>
          <p:cNvPr id="358" name="Google Shape;358;p8"/>
          <p:cNvSpPr txBox="1"/>
          <p:nvPr/>
        </p:nvSpPr>
        <p:spPr>
          <a:xfrm>
            <a:off x="400948" y="4974834"/>
            <a:ext cx="10109141" cy="8617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1" i="0" u="none" strike="noStrike" cap="none">
                <a:solidFill>
                  <a:srgbClr val="182947"/>
                </a:solidFill>
                <a:latin typeface="Montserrat SemiBold"/>
                <a:ea typeface="Montserrat SemiBold"/>
                <a:cs typeface="Montserrat SemiBold"/>
                <a:sym typeface="Montserrat SemiBold"/>
              </a:rPr>
              <a:t>СТ. 156 КУпАП </a:t>
            </a:r>
            <a:endParaRPr sz="1400" b="0" i="0" u="none" strike="noStrike" cap="none">
              <a:solidFill>
                <a:srgbClr val="000000"/>
              </a:solidFill>
              <a:latin typeface="Montserrat SemiBold"/>
              <a:ea typeface="Montserrat SemiBold"/>
              <a:cs typeface="Montserrat SemiBold"/>
              <a:sym typeface="Montserrat SemiBold"/>
            </a:endParaRPr>
          </a:p>
          <a:p>
            <a:pPr marL="0" marR="0" lvl="0" indent="0" algn="l" rtl="0">
              <a:lnSpc>
                <a:spcPct val="100000"/>
              </a:lnSpc>
              <a:spcBef>
                <a:spcPts val="0"/>
              </a:spcBef>
              <a:spcAft>
                <a:spcPts val="0"/>
              </a:spcAft>
              <a:buClr>
                <a:srgbClr val="000000"/>
              </a:buClr>
              <a:buSzPts val="1600"/>
              <a:buFont typeface="Arial"/>
              <a:buNone/>
            </a:pPr>
            <a:r>
              <a:rPr lang="uk-UA" sz="1600" b="0" i="0" u="none" strike="noStrike" cap="none">
                <a:solidFill>
                  <a:srgbClr val="182947"/>
                </a:solidFill>
                <a:latin typeface="Montserrat Light"/>
                <a:ea typeface="Montserrat Light"/>
                <a:cs typeface="Montserrat Light"/>
                <a:sym typeface="Montserrat Light"/>
              </a:rPr>
              <a:t>Порушення правил торгівлі пивом, алкогольними,</a:t>
            </a:r>
            <a:r>
              <a:rPr lang="uk-UA" sz="1600" b="0" i="0" u="none" strike="noStrike" cap="none">
                <a:solidFill>
                  <a:srgbClr val="000000"/>
                </a:solidFill>
                <a:latin typeface="Montserrat Light"/>
                <a:ea typeface="Montserrat Light"/>
                <a:cs typeface="Montserrat Light"/>
                <a:sym typeface="Montserrat Light"/>
              </a:rPr>
              <a:t> </a:t>
            </a:r>
            <a:r>
              <a:rPr lang="uk-UA" sz="1600" b="0" i="0" u="none" strike="noStrike" cap="none">
                <a:solidFill>
                  <a:srgbClr val="182947"/>
                </a:solidFill>
                <a:latin typeface="Montserrat Light"/>
                <a:ea typeface="Montserrat Light"/>
                <a:cs typeface="Montserrat Light"/>
                <a:sym typeface="Montserrat Light"/>
              </a:rPr>
              <a:t>слабоалкогольними напоями і тютюновими виробами</a:t>
            </a:r>
            <a:endParaRPr sz="1600" b="0" i="0" u="none" strike="noStrike" cap="none">
              <a:solidFill>
                <a:srgbClr val="182947"/>
              </a:solidFill>
              <a:latin typeface="Montserrat Light"/>
              <a:ea typeface="Montserrat Light"/>
              <a:cs typeface="Montserrat Light"/>
              <a:sym typeface="Montserrat Light"/>
            </a:endParaRPr>
          </a:p>
        </p:txBody>
      </p:sp>
      <p:sp>
        <p:nvSpPr>
          <p:cNvPr id="360" name="Google Shape;360;p8"/>
          <p:cNvSpPr txBox="1"/>
          <p:nvPr/>
        </p:nvSpPr>
        <p:spPr>
          <a:xfrm>
            <a:off x="400948" y="5951121"/>
            <a:ext cx="9177864"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uk-UA" sz="1600" b="1" i="0" u="none" strike="noStrike" cap="none">
                <a:solidFill>
                  <a:srgbClr val="182947"/>
                </a:solidFill>
                <a:latin typeface="Montserrat SemiBold"/>
                <a:ea typeface="Montserrat SemiBold"/>
                <a:cs typeface="Montserrat SemiBold"/>
                <a:sym typeface="Montserrat SemiBold"/>
              </a:rPr>
              <a:t>СТ. 177 КУпАП </a:t>
            </a:r>
            <a:endParaRPr sz="1600" b="0" i="0" u="none" strike="noStrike" cap="none">
              <a:solidFill>
                <a:srgbClr val="000000"/>
              </a:solidFill>
              <a:latin typeface="Montserrat SemiBold"/>
              <a:ea typeface="Montserrat SemiBold"/>
              <a:cs typeface="Montserrat SemiBold"/>
              <a:sym typeface="Montserrat SemiBold"/>
            </a:endParaRPr>
          </a:p>
          <a:p>
            <a:pPr marL="0" marR="0" lvl="0" indent="0" algn="l" rtl="0">
              <a:lnSpc>
                <a:spcPct val="100000"/>
              </a:lnSpc>
              <a:spcBef>
                <a:spcPts val="0"/>
              </a:spcBef>
              <a:spcAft>
                <a:spcPts val="0"/>
              </a:spcAft>
              <a:buClr>
                <a:srgbClr val="000000"/>
              </a:buClr>
              <a:buSzPts val="1600"/>
              <a:buFont typeface="Arial"/>
              <a:buNone/>
            </a:pPr>
            <a:r>
              <a:rPr lang="uk-UA" sz="1600" b="0" i="0" u="none" strike="noStrike" cap="none">
                <a:solidFill>
                  <a:srgbClr val="182947"/>
                </a:solidFill>
                <a:latin typeface="Montserrat Light"/>
                <a:ea typeface="Montserrat Light"/>
                <a:cs typeface="Montserrat Light"/>
                <a:sym typeface="Montserrat Light"/>
              </a:rPr>
              <a:t>Придбання самогону та інших міцних спиртних напоїв домашнього вироблення</a:t>
            </a:r>
            <a:endParaRPr sz="1600" b="0" i="0" u="none" strike="noStrike" cap="none">
              <a:solidFill>
                <a:srgbClr val="182947"/>
              </a:solidFill>
              <a:latin typeface="Montserrat Light"/>
              <a:ea typeface="Montserrat Light"/>
              <a:cs typeface="Montserrat Light"/>
              <a:sym typeface="Montserrat Light"/>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5"/>
        <p:cNvGrpSpPr/>
        <p:nvPr/>
      </p:nvGrpSpPr>
      <p:grpSpPr>
        <a:xfrm>
          <a:off x="0" y="0"/>
          <a:ext cx="0" cy="0"/>
          <a:chOff x="0" y="0"/>
          <a:chExt cx="0" cy="0"/>
        </a:xfrm>
      </p:grpSpPr>
      <p:pic>
        <p:nvPicPr>
          <p:cNvPr id="366" name="Google Shape;366;p9"/>
          <p:cNvPicPr preferRelativeResize="0"/>
          <p:nvPr/>
        </p:nvPicPr>
        <p:blipFill rotWithShape="1">
          <a:blip r:embed="rId3">
            <a:alphaModFix/>
          </a:blip>
          <a:srcRect/>
          <a:stretch/>
        </p:blipFill>
        <p:spPr>
          <a:xfrm>
            <a:off x="-66677" y="-1043"/>
            <a:ext cx="12258677" cy="6857960"/>
          </a:xfrm>
          <a:prstGeom prst="rect">
            <a:avLst/>
          </a:prstGeom>
          <a:noFill/>
          <a:ln>
            <a:noFill/>
          </a:ln>
        </p:spPr>
      </p:pic>
      <p:sp>
        <p:nvSpPr>
          <p:cNvPr id="367" name="Google Shape;367;p9"/>
          <p:cNvSpPr txBox="1"/>
          <p:nvPr/>
        </p:nvSpPr>
        <p:spPr>
          <a:xfrm>
            <a:off x="260272" y="579421"/>
            <a:ext cx="483978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chemeClr val="lt1"/>
                </a:solidFill>
                <a:latin typeface="Proxima Nova"/>
                <a:ea typeface="Proxima Nova"/>
                <a:cs typeface="Proxima Nova"/>
                <a:sym typeface="Proxima Nova"/>
              </a:rPr>
              <a:t>ПРОФІЛАКТИЧНА РОБОТА</a:t>
            </a:r>
            <a:endParaRPr sz="2800" b="0" i="0" u="none" strike="noStrike" cap="none">
              <a:solidFill>
                <a:schemeClr val="lt1"/>
              </a:solidFill>
              <a:latin typeface="Proxima Nova"/>
              <a:ea typeface="Proxima Nova"/>
              <a:cs typeface="Proxima Nova"/>
              <a:sym typeface="Proxima Nova"/>
            </a:endParaRPr>
          </a:p>
        </p:txBody>
      </p:sp>
      <p:sp>
        <p:nvSpPr>
          <p:cNvPr id="368" name="Google Shape;368;p9"/>
          <p:cNvSpPr txBox="1"/>
          <p:nvPr/>
        </p:nvSpPr>
        <p:spPr>
          <a:xfrm>
            <a:off x="913415" y="1807024"/>
            <a:ext cx="6401785"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rgbClr val="182947"/>
                </a:solidFill>
                <a:latin typeface="Montserrat SemiBold"/>
                <a:ea typeface="Montserrat SemiBold"/>
                <a:cs typeface="Montserrat SemiBold"/>
                <a:sym typeface="Montserrat SemiBold"/>
              </a:rPr>
              <a:t>у сфері громадської безпеки</a:t>
            </a:r>
            <a:endParaRPr sz="2800" b="0" i="0" u="none" strike="noStrike" cap="none">
              <a:solidFill>
                <a:srgbClr val="182947"/>
              </a:solidFill>
              <a:latin typeface="Montserrat SemiBold"/>
              <a:ea typeface="Montserrat SemiBold"/>
              <a:cs typeface="Montserrat SemiBold"/>
              <a:sym typeface="Montserrat SemiBold"/>
            </a:endParaRPr>
          </a:p>
        </p:txBody>
      </p:sp>
      <p:cxnSp>
        <p:nvCxnSpPr>
          <p:cNvPr id="369" name="Google Shape;369;p9"/>
          <p:cNvCxnSpPr/>
          <p:nvPr/>
        </p:nvCxnSpPr>
        <p:spPr>
          <a:xfrm rot="10800000" flipH="1">
            <a:off x="913415" y="2393430"/>
            <a:ext cx="5677260" cy="468"/>
          </a:xfrm>
          <a:prstGeom prst="straightConnector1">
            <a:avLst/>
          </a:prstGeom>
          <a:noFill/>
          <a:ln w="28575" cap="flat" cmpd="sng">
            <a:solidFill>
              <a:schemeClr val="accent4"/>
            </a:solidFill>
            <a:prstDash val="solid"/>
            <a:miter lim="800000"/>
            <a:headEnd type="none" w="sm" len="sm"/>
            <a:tailEnd type="none" w="sm" len="sm"/>
          </a:ln>
        </p:spPr>
      </p:cxnSp>
      <p:sp>
        <p:nvSpPr>
          <p:cNvPr id="370" name="Google Shape;370;p9"/>
          <p:cNvSpPr txBox="1"/>
          <p:nvPr/>
        </p:nvSpPr>
        <p:spPr>
          <a:xfrm>
            <a:off x="401976" y="2722206"/>
            <a:ext cx="3205381" cy="6155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SemiBold"/>
                <a:ea typeface="Montserrat SemiBold"/>
                <a:cs typeface="Montserrat SemiBold"/>
                <a:sym typeface="Montserrat SemiBold"/>
              </a:rPr>
              <a:t>СТ. 173 КУпАП</a:t>
            </a:r>
            <a:endParaRPr sz="1400" b="0" i="0" u="none" strike="noStrike" cap="none">
              <a:solidFill>
                <a:srgbClr val="000000"/>
              </a:solidFill>
              <a:latin typeface="Montserrat SemiBold"/>
              <a:ea typeface="Montserrat SemiBold"/>
              <a:cs typeface="Montserrat SemiBold"/>
              <a:sym typeface="Montserrat SemiBold"/>
            </a:endParaRPr>
          </a:p>
          <a:p>
            <a:pPr marL="0" marR="0" lvl="0" indent="0" algn="l" rtl="0">
              <a:lnSpc>
                <a:spcPct val="100000"/>
              </a:lnSpc>
              <a:spcBef>
                <a:spcPts val="0"/>
              </a:spcBef>
              <a:spcAft>
                <a:spcPts val="0"/>
              </a:spcAft>
              <a:buClr>
                <a:srgbClr val="000000"/>
              </a:buClr>
              <a:buSzPts val="1600"/>
              <a:buFont typeface="Arial"/>
              <a:buNone/>
            </a:pPr>
            <a:r>
              <a:rPr lang="uk-UA" sz="1600" b="0" i="0" u="none" strike="noStrike" cap="none">
                <a:solidFill>
                  <a:srgbClr val="182947"/>
                </a:solidFill>
                <a:latin typeface="Montserrat Light"/>
                <a:ea typeface="Montserrat Light"/>
                <a:cs typeface="Montserrat Light"/>
                <a:sym typeface="Montserrat Light"/>
              </a:rPr>
              <a:t>Дрібне хуліганство</a:t>
            </a:r>
            <a:endParaRPr sz="1600" b="0" i="0" u="none" strike="noStrike" cap="none">
              <a:solidFill>
                <a:srgbClr val="000000"/>
              </a:solidFill>
              <a:latin typeface="Montserrat Light"/>
              <a:ea typeface="Montserrat Light"/>
              <a:cs typeface="Montserrat Light"/>
              <a:sym typeface="Montserrat Light"/>
            </a:endParaRPr>
          </a:p>
        </p:txBody>
      </p:sp>
      <p:sp>
        <p:nvSpPr>
          <p:cNvPr id="371" name="Google Shape;371;p9"/>
          <p:cNvSpPr txBox="1"/>
          <p:nvPr/>
        </p:nvSpPr>
        <p:spPr>
          <a:xfrm>
            <a:off x="401975" y="3643683"/>
            <a:ext cx="6662015" cy="6155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1" i="0" u="none" strike="noStrike" cap="none">
                <a:solidFill>
                  <a:srgbClr val="182947"/>
                </a:solidFill>
                <a:latin typeface="Montserrat SemiBold"/>
                <a:ea typeface="Montserrat SemiBold"/>
                <a:cs typeface="Montserrat SemiBold"/>
                <a:sym typeface="Montserrat SemiBold"/>
              </a:rPr>
              <a:t>СТ. 175-1 КУпАП</a:t>
            </a:r>
            <a:endParaRPr sz="1400" b="0" i="0" u="none" strike="noStrike" cap="none">
              <a:solidFill>
                <a:srgbClr val="000000"/>
              </a:solidFill>
              <a:latin typeface="Montserrat SemiBold"/>
              <a:ea typeface="Montserrat SemiBold"/>
              <a:cs typeface="Montserrat SemiBold"/>
              <a:sym typeface="Montserrat SemiBold"/>
            </a:endParaRPr>
          </a:p>
          <a:p>
            <a:pPr marL="0" marR="0" lvl="0" indent="0" algn="l" rtl="0">
              <a:lnSpc>
                <a:spcPct val="100000"/>
              </a:lnSpc>
              <a:spcBef>
                <a:spcPts val="0"/>
              </a:spcBef>
              <a:spcAft>
                <a:spcPts val="0"/>
              </a:spcAft>
              <a:buClr>
                <a:srgbClr val="000000"/>
              </a:buClr>
              <a:buSzPts val="1600"/>
              <a:buFont typeface="Arial"/>
              <a:buNone/>
            </a:pPr>
            <a:r>
              <a:rPr lang="uk-UA" sz="1600" b="0" i="0" u="none" strike="noStrike" cap="none">
                <a:solidFill>
                  <a:srgbClr val="182947"/>
                </a:solidFill>
                <a:latin typeface="Montserrat Light"/>
                <a:ea typeface="Montserrat Light"/>
                <a:cs typeface="Montserrat Light"/>
                <a:sym typeface="Montserrat Light"/>
              </a:rPr>
              <a:t>Куріння тютюнових виробів у заборонених місцях</a:t>
            </a:r>
            <a:endParaRPr sz="1600" b="0" i="0" u="none" strike="noStrike" cap="none">
              <a:solidFill>
                <a:srgbClr val="182947"/>
              </a:solidFill>
              <a:latin typeface="Montserrat Light"/>
              <a:ea typeface="Montserrat Light"/>
              <a:cs typeface="Montserrat Light"/>
              <a:sym typeface="Montserrat Light"/>
            </a:endParaRPr>
          </a:p>
        </p:txBody>
      </p:sp>
      <p:sp>
        <p:nvSpPr>
          <p:cNvPr id="372" name="Google Shape;372;p9"/>
          <p:cNvSpPr txBox="1"/>
          <p:nvPr/>
        </p:nvSpPr>
        <p:spPr>
          <a:xfrm>
            <a:off x="401974" y="4565160"/>
            <a:ext cx="8902799" cy="6155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SemiBold"/>
                <a:ea typeface="Montserrat SemiBold"/>
                <a:cs typeface="Montserrat SemiBold"/>
                <a:sym typeface="Montserrat SemiBold"/>
              </a:rPr>
              <a:t>СТ. 176 КУпАП</a:t>
            </a:r>
            <a:endParaRPr sz="1400" b="0" i="0" u="none" strike="noStrike" cap="none">
              <a:solidFill>
                <a:srgbClr val="000000"/>
              </a:solidFill>
              <a:latin typeface="Montserrat SemiBold"/>
              <a:ea typeface="Montserrat SemiBold"/>
              <a:cs typeface="Montserrat SemiBold"/>
              <a:sym typeface="Montserrat SemiBold"/>
            </a:endParaRPr>
          </a:p>
          <a:p>
            <a:pPr marL="0" marR="0" lvl="0" indent="0" algn="l" rtl="0">
              <a:lnSpc>
                <a:spcPct val="100000"/>
              </a:lnSpc>
              <a:spcBef>
                <a:spcPts val="0"/>
              </a:spcBef>
              <a:spcAft>
                <a:spcPts val="0"/>
              </a:spcAft>
              <a:buClr>
                <a:srgbClr val="000000"/>
              </a:buClr>
              <a:buSzPts val="1600"/>
              <a:buFont typeface="Arial"/>
              <a:buNone/>
            </a:pPr>
            <a:r>
              <a:rPr lang="uk-UA" sz="1600" b="0" i="0" u="none" strike="noStrike" cap="none">
                <a:solidFill>
                  <a:srgbClr val="182947"/>
                </a:solidFill>
                <a:latin typeface="Montserrat Light"/>
                <a:ea typeface="Montserrat Light"/>
                <a:cs typeface="Montserrat Light"/>
                <a:sym typeface="Montserrat Light"/>
              </a:rPr>
              <a:t>Виготовлення, зберігання самогону та апаратів для його вироблення</a:t>
            </a:r>
            <a:endParaRPr sz="1600" b="0" i="0" u="none" strike="noStrike" cap="none">
              <a:solidFill>
                <a:srgbClr val="182947"/>
              </a:solidFill>
              <a:latin typeface="Montserrat Light"/>
              <a:ea typeface="Montserrat Light"/>
              <a:cs typeface="Montserrat Light"/>
              <a:sym typeface="Montserrat Light"/>
            </a:endParaRPr>
          </a:p>
        </p:txBody>
      </p:sp>
      <p:pic>
        <p:nvPicPr>
          <p:cNvPr id="373" name="Google Shape;373;p9"/>
          <p:cNvPicPr preferRelativeResize="0"/>
          <p:nvPr/>
        </p:nvPicPr>
        <p:blipFill rotWithShape="1">
          <a:blip r:embed="rId4">
            <a:alphaModFix/>
          </a:blip>
          <a:srcRect/>
          <a:stretch/>
        </p:blipFill>
        <p:spPr>
          <a:xfrm>
            <a:off x="260272" y="1833434"/>
            <a:ext cx="578684" cy="634350"/>
          </a:xfrm>
          <a:prstGeom prst="rect">
            <a:avLst/>
          </a:prstGeom>
          <a:noFill/>
          <a:ln>
            <a:noFill/>
          </a:ln>
        </p:spPr>
      </p:pic>
      <p:sp>
        <p:nvSpPr>
          <p:cNvPr id="377" name="Google Shape;377;p9"/>
          <p:cNvSpPr txBox="1"/>
          <p:nvPr/>
        </p:nvSpPr>
        <p:spPr>
          <a:xfrm>
            <a:off x="401974" y="5421882"/>
            <a:ext cx="8551107" cy="110795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0" i="0" u="none" strike="noStrike" cap="none" dirty="0">
                <a:solidFill>
                  <a:srgbClr val="182947"/>
                </a:solidFill>
                <a:latin typeface="Montserrat SemiBold"/>
                <a:ea typeface="Montserrat SemiBold"/>
                <a:cs typeface="Montserrat SemiBold"/>
                <a:sym typeface="Montserrat SemiBold"/>
              </a:rPr>
              <a:t>СТ. 178 КУпАП</a:t>
            </a:r>
            <a:endParaRPr sz="1400" b="0" i="0" u="none" strike="noStrike" cap="none" dirty="0">
              <a:solidFill>
                <a:srgbClr val="000000"/>
              </a:solidFill>
              <a:latin typeface="Montserrat SemiBold"/>
              <a:ea typeface="Montserrat SemiBold"/>
              <a:cs typeface="Montserrat SemiBold"/>
              <a:sym typeface="Montserrat SemiBold"/>
            </a:endParaRPr>
          </a:p>
          <a:p>
            <a:pPr marL="0" marR="0" lvl="0" indent="0" algn="l" rtl="0">
              <a:lnSpc>
                <a:spcPct val="100000"/>
              </a:lnSpc>
              <a:spcBef>
                <a:spcPts val="0"/>
              </a:spcBef>
              <a:spcAft>
                <a:spcPts val="0"/>
              </a:spcAft>
              <a:buClr>
                <a:srgbClr val="000000"/>
              </a:buClr>
              <a:buSzPts val="1600"/>
              <a:buFont typeface="Arial"/>
              <a:buNone/>
            </a:pPr>
            <a:r>
              <a:rPr lang="uk-UA" sz="1600" b="0" i="0" u="none" strike="noStrike" cap="none" dirty="0">
                <a:solidFill>
                  <a:srgbClr val="182947"/>
                </a:solidFill>
                <a:latin typeface="Montserrat Light"/>
                <a:ea typeface="Montserrat Light"/>
                <a:cs typeface="Montserrat Light"/>
                <a:sym typeface="Montserrat Light"/>
              </a:rPr>
              <a:t>Розпивання пива, алкогольних, слабоалкогольних напоїв у заборонених законом місцях</a:t>
            </a:r>
            <a:endParaRPr sz="1600" b="0" i="0" u="none" strike="noStrike" cap="none" dirty="0">
              <a:solidFill>
                <a:srgbClr val="182947"/>
              </a:solidFill>
              <a:latin typeface="Montserrat Light"/>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1600"/>
              <a:buFont typeface="Arial"/>
              <a:buNone/>
            </a:pPr>
            <a:r>
              <a:rPr lang="uk-UA" sz="1600" b="0" i="0" u="none" strike="noStrike" cap="none" dirty="0">
                <a:solidFill>
                  <a:srgbClr val="182947"/>
                </a:solidFill>
                <a:latin typeface="Montserrat Light"/>
                <a:ea typeface="Montserrat Light"/>
                <a:cs typeface="Montserrat Light"/>
                <a:sym typeface="Montserrat Light"/>
              </a:rPr>
              <a:t>або поява у громадських місцях у п'яному вигляді</a:t>
            </a:r>
            <a:endParaRPr sz="1600" b="0" i="0" u="none" strike="noStrike" cap="none" dirty="0">
              <a:solidFill>
                <a:srgbClr val="182947"/>
              </a:solidFill>
              <a:latin typeface="Montserrat Light"/>
              <a:ea typeface="Montserrat Light"/>
              <a:cs typeface="Montserrat Light"/>
              <a:sym typeface="Montserrat Light"/>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pic>
        <p:nvPicPr>
          <p:cNvPr id="383" name="Google Shape;383;p11"/>
          <p:cNvPicPr preferRelativeResize="0"/>
          <p:nvPr/>
        </p:nvPicPr>
        <p:blipFill rotWithShape="1">
          <a:blip r:embed="rId3">
            <a:alphaModFix/>
          </a:blip>
          <a:srcRect/>
          <a:stretch/>
        </p:blipFill>
        <p:spPr>
          <a:xfrm>
            <a:off x="-66677" y="0"/>
            <a:ext cx="12258677" cy="6857960"/>
          </a:xfrm>
          <a:prstGeom prst="rect">
            <a:avLst/>
          </a:prstGeom>
          <a:noFill/>
          <a:ln>
            <a:noFill/>
          </a:ln>
        </p:spPr>
      </p:pic>
      <p:sp>
        <p:nvSpPr>
          <p:cNvPr id="384" name="Google Shape;384;p11"/>
          <p:cNvSpPr txBox="1"/>
          <p:nvPr/>
        </p:nvSpPr>
        <p:spPr>
          <a:xfrm>
            <a:off x="260271" y="579421"/>
            <a:ext cx="5668539"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chemeClr val="lt1"/>
                </a:solidFill>
                <a:latin typeface="Montserrat SemiBold"/>
                <a:ea typeface="Montserrat SemiBold"/>
                <a:cs typeface="Montserrat SemiBold"/>
                <a:sym typeface="Montserrat SemiBold"/>
              </a:rPr>
              <a:t>ПРОФІЛАКТИЧНА РОБОТА</a:t>
            </a:r>
            <a:endParaRPr sz="2800" b="0" i="0" u="none" strike="noStrike" cap="none">
              <a:solidFill>
                <a:schemeClr val="lt1"/>
              </a:solidFill>
              <a:latin typeface="Montserrat SemiBold"/>
              <a:ea typeface="Montserrat SemiBold"/>
              <a:cs typeface="Montserrat SemiBold"/>
              <a:sym typeface="Montserrat SemiBold"/>
            </a:endParaRPr>
          </a:p>
        </p:txBody>
      </p:sp>
      <p:sp>
        <p:nvSpPr>
          <p:cNvPr id="385" name="Google Shape;385;p11"/>
          <p:cNvSpPr txBox="1"/>
          <p:nvPr/>
        </p:nvSpPr>
        <p:spPr>
          <a:xfrm>
            <a:off x="3732133" y="2096552"/>
            <a:ext cx="6802612"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rgbClr val="182947"/>
                </a:solidFill>
                <a:latin typeface="Montserrat SemiBold"/>
                <a:ea typeface="Montserrat SemiBold"/>
                <a:cs typeface="Montserrat SemiBold"/>
                <a:sym typeface="Montserrat SemiBold"/>
              </a:rPr>
              <a:t>у сфері безпеки дорожнього руху</a:t>
            </a:r>
            <a:endParaRPr sz="2800" b="0" i="0" u="none" strike="noStrike" cap="none">
              <a:solidFill>
                <a:srgbClr val="182947"/>
              </a:solidFill>
              <a:latin typeface="Montserrat SemiBold"/>
              <a:ea typeface="Montserrat SemiBold"/>
              <a:cs typeface="Montserrat SemiBold"/>
              <a:sym typeface="Montserrat SemiBold"/>
            </a:endParaRPr>
          </a:p>
        </p:txBody>
      </p:sp>
      <p:cxnSp>
        <p:nvCxnSpPr>
          <p:cNvPr id="386" name="Google Shape;386;p11"/>
          <p:cNvCxnSpPr/>
          <p:nvPr/>
        </p:nvCxnSpPr>
        <p:spPr>
          <a:xfrm>
            <a:off x="3815815" y="2739905"/>
            <a:ext cx="6491236" cy="0"/>
          </a:xfrm>
          <a:prstGeom prst="straightConnector1">
            <a:avLst/>
          </a:prstGeom>
          <a:noFill/>
          <a:ln w="28575" cap="flat" cmpd="sng">
            <a:solidFill>
              <a:schemeClr val="accent4"/>
            </a:solidFill>
            <a:prstDash val="solid"/>
            <a:miter lim="800000"/>
            <a:headEnd type="none" w="sm" len="sm"/>
            <a:tailEnd type="none" w="sm" len="sm"/>
          </a:ln>
        </p:spPr>
      </p:cxnSp>
      <p:sp>
        <p:nvSpPr>
          <p:cNvPr id="387" name="Google Shape;387;p11"/>
          <p:cNvSpPr txBox="1"/>
          <p:nvPr/>
        </p:nvSpPr>
        <p:spPr>
          <a:xfrm>
            <a:off x="260271" y="3016090"/>
            <a:ext cx="9446437" cy="86173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1" i="0" u="none" strike="noStrike" cap="none">
                <a:solidFill>
                  <a:srgbClr val="182947"/>
                </a:solidFill>
                <a:latin typeface="Montserrat SemiBold"/>
                <a:ea typeface="Montserrat SemiBold"/>
                <a:cs typeface="Montserrat SemiBold"/>
                <a:sym typeface="Montserrat SemiBold"/>
              </a:rPr>
              <a:t>СТ. 124 КУпАП </a:t>
            </a:r>
            <a:endParaRPr sz="1400" b="0" i="0" u="none" strike="noStrike" cap="none">
              <a:solidFill>
                <a:srgbClr val="000000"/>
              </a:solidFill>
              <a:latin typeface="Montserrat SemiBold"/>
              <a:ea typeface="Montserrat SemiBold"/>
              <a:cs typeface="Montserrat SemiBold"/>
              <a:sym typeface="Montserrat SemiBold"/>
            </a:endParaRPr>
          </a:p>
          <a:p>
            <a:pPr marL="0" marR="0" lvl="0" indent="0" algn="l" rtl="0">
              <a:lnSpc>
                <a:spcPct val="100000"/>
              </a:lnSpc>
              <a:spcBef>
                <a:spcPts val="0"/>
              </a:spcBef>
              <a:spcAft>
                <a:spcPts val="0"/>
              </a:spcAft>
              <a:buClr>
                <a:srgbClr val="000000"/>
              </a:buClr>
              <a:buSzPts val="1600"/>
              <a:buFont typeface="Arial"/>
              <a:buNone/>
            </a:pPr>
            <a:r>
              <a:rPr lang="uk-UA" sz="1600" b="0" i="0" u="none" strike="noStrike" cap="none">
                <a:solidFill>
                  <a:srgbClr val="182947"/>
                </a:solidFill>
                <a:latin typeface="Montserrat Light"/>
                <a:ea typeface="Montserrat Light"/>
                <a:cs typeface="Montserrat Light"/>
                <a:sym typeface="Montserrat Light"/>
              </a:rPr>
              <a:t>Порушення правил дорожнього руху,</a:t>
            </a:r>
            <a:r>
              <a:rPr lang="uk-UA" sz="1600" b="0" i="0" u="none" strike="noStrike" cap="none">
                <a:solidFill>
                  <a:srgbClr val="000000"/>
                </a:solidFill>
                <a:latin typeface="Montserrat Light"/>
                <a:ea typeface="Montserrat Light"/>
                <a:cs typeface="Montserrat Light"/>
                <a:sym typeface="Montserrat Light"/>
              </a:rPr>
              <a:t> </a:t>
            </a:r>
            <a:r>
              <a:rPr lang="uk-UA" sz="1600" b="0" i="0" u="none" strike="noStrike" cap="none">
                <a:solidFill>
                  <a:srgbClr val="182947"/>
                </a:solidFill>
                <a:latin typeface="Montserrat Light"/>
                <a:ea typeface="Montserrat Light"/>
                <a:cs typeface="Montserrat Light"/>
                <a:sym typeface="Montserrat Light"/>
              </a:rPr>
              <a:t>що спричинило пошкодження ТЗ, вантажу,</a:t>
            </a:r>
            <a:endParaRPr sz="1600" b="0" i="0" u="none" strike="noStrike" cap="none">
              <a:solidFill>
                <a:srgbClr val="000000"/>
              </a:solidFill>
              <a:latin typeface="Montserrat Light"/>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1600"/>
              <a:buFont typeface="Arial"/>
              <a:buNone/>
            </a:pPr>
            <a:r>
              <a:rPr lang="uk-UA" sz="1600" b="0" i="0" u="none" strike="noStrike" cap="none">
                <a:solidFill>
                  <a:srgbClr val="182947"/>
                </a:solidFill>
                <a:latin typeface="Montserrat Light"/>
                <a:ea typeface="Montserrat Light"/>
                <a:cs typeface="Montserrat Light"/>
                <a:sym typeface="Montserrat Light"/>
              </a:rPr>
              <a:t>автомобільних доріг, вулиць, залізничних переїздів,</a:t>
            </a:r>
            <a:r>
              <a:rPr lang="uk-UA" sz="1600" b="0" i="0" u="none" strike="noStrike" cap="none">
                <a:solidFill>
                  <a:srgbClr val="000000"/>
                </a:solidFill>
                <a:latin typeface="Montserrat Light"/>
                <a:ea typeface="Montserrat Light"/>
                <a:cs typeface="Montserrat Light"/>
                <a:sym typeface="Montserrat Light"/>
              </a:rPr>
              <a:t> </a:t>
            </a:r>
            <a:r>
              <a:rPr lang="uk-UA" sz="1600" b="0" i="0" u="none" strike="noStrike" cap="none">
                <a:solidFill>
                  <a:srgbClr val="182947"/>
                </a:solidFill>
                <a:latin typeface="Montserrat Light"/>
                <a:ea typeface="Montserrat Light"/>
                <a:cs typeface="Montserrat Light"/>
                <a:sym typeface="Montserrat Light"/>
              </a:rPr>
              <a:t>дорожніх споруд чи іншого майна</a:t>
            </a:r>
            <a:endParaRPr sz="1600" b="0" i="0" u="none" strike="noStrike" cap="none">
              <a:solidFill>
                <a:srgbClr val="000000"/>
              </a:solidFill>
              <a:latin typeface="Montserrat Light"/>
              <a:ea typeface="Montserrat Light"/>
              <a:cs typeface="Montserrat Light"/>
              <a:sym typeface="Montserrat Light"/>
            </a:endParaRPr>
          </a:p>
        </p:txBody>
      </p:sp>
      <p:sp>
        <p:nvSpPr>
          <p:cNvPr id="388" name="Google Shape;388;p11"/>
          <p:cNvSpPr txBox="1"/>
          <p:nvPr/>
        </p:nvSpPr>
        <p:spPr>
          <a:xfrm>
            <a:off x="260271" y="4274183"/>
            <a:ext cx="9727791" cy="61551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1" i="0" u="none" strike="noStrike" cap="none">
                <a:solidFill>
                  <a:srgbClr val="182947"/>
                </a:solidFill>
                <a:latin typeface="Montserrat SemiBold"/>
                <a:ea typeface="Montserrat SemiBold"/>
                <a:cs typeface="Montserrat SemiBold"/>
                <a:sym typeface="Montserrat SemiBold"/>
              </a:rPr>
              <a:t>СТ. 130 КУпАП</a:t>
            </a:r>
            <a:endParaRPr sz="1800" b="0" i="0" u="none" strike="noStrike" cap="none">
              <a:solidFill>
                <a:srgbClr val="000000"/>
              </a:solidFill>
              <a:latin typeface="Montserrat SemiBold"/>
              <a:ea typeface="Montserrat SemiBold"/>
              <a:cs typeface="Montserrat SemiBold"/>
              <a:sym typeface="Montserrat SemiBold"/>
            </a:endParaRPr>
          </a:p>
          <a:p>
            <a:pPr marL="0" marR="0" lvl="0" indent="0" algn="l" rtl="0">
              <a:lnSpc>
                <a:spcPct val="100000"/>
              </a:lnSpc>
              <a:spcBef>
                <a:spcPts val="0"/>
              </a:spcBef>
              <a:spcAft>
                <a:spcPts val="0"/>
              </a:spcAft>
              <a:buClr>
                <a:srgbClr val="000000"/>
              </a:buClr>
              <a:buSzPts val="1600"/>
              <a:buFont typeface="Arial"/>
              <a:buNone/>
            </a:pPr>
            <a:r>
              <a:rPr lang="uk-UA" sz="1600" b="0" i="0" u="none" strike="noStrike" cap="none">
                <a:solidFill>
                  <a:srgbClr val="182947"/>
                </a:solidFill>
                <a:latin typeface="Montserrat Light"/>
                <a:ea typeface="Montserrat Light"/>
                <a:cs typeface="Montserrat Light"/>
                <a:sym typeface="Montserrat Light"/>
              </a:rPr>
              <a:t>Керування транспортним засобом</a:t>
            </a:r>
            <a:r>
              <a:rPr lang="uk-UA" sz="1600" b="0" i="0" u="none" strike="noStrike" cap="none">
                <a:solidFill>
                  <a:srgbClr val="000000"/>
                </a:solidFill>
                <a:latin typeface="Montserrat Light"/>
                <a:ea typeface="Montserrat Light"/>
                <a:cs typeface="Montserrat Light"/>
                <a:sym typeface="Montserrat Light"/>
              </a:rPr>
              <a:t> </a:t>
            </a:r>
            <a:r>
              <a:rPr lang="uk-UA" sz="1600" b="0" i="0" u="none" strike="noStrike" cap="none">
                <a:solidFill>
                  <a:srgbClr val="182947"/>
                </a:solidFill>
                <a:latin typeface="Montserrat Light"/>
                <a:ea typeface="Montserrat Light"/>
                <a:cs typeface="Montserrat Light"/>
                <a:sym typeface="Montserrat Light"/>
              </a:rPr>
              <a:t>у стані алкогольного чи наркотичного сп’яніння</a:t>
            </a:r>
            <a:endParaRPr sz="1600" b="0" i="0" u="none" strike="noStrike" cap="none">
              <a:solidFill>
                <a:srgbClr val="000000"/>
              </a:solidFill>
              <a:latin typeface="Montserrat Light"/>
              <a:ea typeface="Montserrat Light"/>
              <a:cs typeface="Montserrat Light"/>
              <a:sym typeface="Montserrat Light"/>
            </a:endParaRPr>
          </a:p>
        </p:txBody>
      </p:sp>
      <p:sp>
        <p:nvSpPr>
          <p:cNvPr id="389" name="Google Shape;389;p11"/>
          <p:cNvSpPr txBox="1"/>
          <p:nvPr/>
        </p:nvSpPr>
        <p:spPr>
          <a:xfrm>
            <a:off x="260271" y="5547435"/>
            <a:ext cx="6512319"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dirty="0">
                <a:solidFill>
                  <a:schemeClr val="bg2">
                    <a:lumMod val="50000"/>
                  </a:schemeClr>
                </a:solidFill>
                <a:latin typeface="Montserrat Light"/>
                <a:ea typeface="Montserrat Light"/>
                <a:cs typeface="Montserrat Light"/>
                <a:sym typeface="Montserrat Light"/>
              </a:rPr>
              <a:t>ЗАГАЛОМ</a:t>
            </a:r>
            <a:r>
              <a:rPr lang="uk-UA" sz="1800" b="0" i="0" u="none" strike="noStrike" cap="none" dirty="0">
                <a:solidFill>
                  <a:schemeClr val="bg2">
                    <a:lumMod val="50000"/>
                  </a:schemeClr>
                </a:solidFill>
                <a:latin typeface="Montserrat Light"/>
                <a:ea typeface="Montserrat Light"/>
                <a:cs typeface="Montserrat Light"/>
                <a:sym typeface="Montserrat Light"/>
              </a:rPr>
              <a:t> ПОРУШЕННЯ ПРАВИЛ ДОРОЖНЬОГО РУХУ</a:t>
            </a:r>
            <a:endParaRPr dirty="0">
              <a:solidFill>
                <a:schemeClr val="bg2">
                  <a:lumMod val="50000"/>
                </a:schemeClr>
              </a:solidFill>
            </a:endParaRPr>
          </a:p>
        </p:txBody>
      </p:sp>
      <p:pic>
        <p:nvPicPr>
          <p:cNvPr id="390" name="Google Shape;390;p11"/>
          <p:cNvPicPr preferRelativeResize="0"/>
          <p:nvPr/>
        </p:nvPicPr>
        <p:blipFill rotWithShape="1">
          <a:blip r:embed="rId4">
            <a:alphaModFix/>
          </a:blip>
          <a:srcRect/>
          <a:stretch/>
        </p:blipFill>
        <p:spPr>
          <a:xfrm>
            <a:off x="10492904" y="1938516"/>
            <a:ext cx="870468" cy="889541"/>
          </a:xfrm>
          <a:prstGeom prst="rect">
            <a:avLst/>
          </a:prstGeom>
          <a:noFill/>
          <a:ln>
            <a:noFill/>
          </a:ln>
        </p:spPr>
      </p:pic>
      <p:sp>
        <p:nvSpPr>
          <p:cNvPr id="393" name="Google Shape;393;p11"/>
          <p:cNvSpPr txBox="1"/>
          <p:nvPr/>
        </p:nvSpPr>
        <p:spPr>
          <a:xfrm>
            <a:off x="10618427" y="5466239"/>
            <a:ext cx="99603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uk-UA" sz="3200" dirty="0">
                <a:solidFill>
                  <a:srgbClr val="182947"/>
                </a:solidFill>
                <a:latin typeface="Montserrat SemiBold"/>
                <a:ea typeface="Montserrat SemiBold"/>
                <a:cs typeface="Montserrat SemiBold"/>
                <a:sym typeface="Montserrat SemiBold"/>
              </a:rPr>
              <a:t>28</a:t>
            </a:r>
            <a:endParaRPr sz="3200" b="0" i="0" u="none" strike="noStrike" cap="none" dirty="0">
              <a:solidFill>
                <a:srgbClr val="182947"/>
              </a:solidFill>
              <a:latin typeface="Montserrat SemiBold"/>
              <a:ea typeface="Montserrat SemiBold"/>
              <a:cs typeface="Montserrat SemiBold"/>
              <a:sym typeface="Montserrat SemiBold"/>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97"/>
        <p:cNvGrpSpPr/>
        <p:nvPr/>
      </p:nvGrpSpPr>
      <p:grpSpPr>
        <a:xfrm>
          <a:off x="0" y="0"/>
          <a:ext cx="0" cy="0"/>
          <a:chOff x="0" y="0"/>
          <a:chExt cx="0" cy="0"/>
        </a:xfrm>
      </p:grpSpPr>
      <p:pic>
        <p:nvPicPr>
          <p:cNvPr id="398" name="Google Shape;398;p12"/>
          <p:cNvPicPr preferRelativeResize="0"/>
          <p:nvPr/>
        </p:nvPicPr>
        <p:blipFill rotWithShape="1">
          <a:blip r:embed="rId3">
            <a:alphaModFix/>
          </a:blip>
          <a:srcRect/>
          <a:stretch/>
        </p:blipFill>
        <p:spPr>
          <a:xfrm>
            <a:off x="0" y="40"/>
            <a:ext cx="12192074" cy="6857960"/>
          </a:xfrm>
          <a:prstGeom prst="rect">
            <a:avLst/>
          </a:prstGeom>
          <a:noFill/>
          <a:ln>
            <a:noFill/>
          </a:ln>
        </p:spPr>
      </p:pic>
      <p:sp>
        <p:nvSpPr>
          <p:cNvPr id="399" name="Google Shape;399;p12"/>
          <p:cNvSpPr/>
          <p:nvPr/>
        </p:nvSpPr>
        <p:spPr>
          <a:xfrm>
            <a:off x="1214419" y="1849431"/>
            <a:ext cx="5597783"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rgbClr val="182947"/>
                </a:solidFill>
                <a:latin typeface="Montserrat SemiBold"/>
                <a:ea typeface="Montserrat SemiBold"/>
                <a:cs typeface="Montserrat SemiBold"/>
                <a:sym typeface="Montserrat SemiBold"/>
              </a:rPr>
              <a:t>у сфері дозвільної системи</a:t>
            </a:r>
            <a:endParaRPr sz="2800" b="0" i="0" u="none" strike="noStrike" cap="none">
              <a:solidFill>
                <a:srgbClr val="182947"/>
              </a:solidFill>
              <a:latin typeface="Montserrat SemiBold"/>
              <a:ea typeface="Montserrat SemiBold"/>
              <a:cs typeface="Montserrat SemiBold"/>
              <a:sym typeface="Montserrat SemiBold"/>
            </a:endParaRPr>
          </a:p>
        </p:txBody>
      </p:sp>
      <p:cxnSp>
        <p:nvCxnSpPr>
          <p:cNvPr id="400" name="Google Shape;400;p12"/>
          <p:cNvCxnSpPr/>
          <p:nvPr/>
        </p:nvCxnSpPr>
        <p:spPr>
          <a:xfrm>
            <a:off x="1308463" y="2451802"/>
            <a:ext cx="5257297" cy="191"/>
          </a:xfrm>
          <a:prstGeom prst="straightConnector1">
            <a:avLst/>
          </a:prstGeom>
          <a:noFill/>
          <a:ln w="28575" cap="flat" cmpd="sng">
            <a:solidFill>
              <a:schemeClr val="accent4"/>
            </a:solidFill>
            <a:prstDash val="solid"/>
            <a:miter lim="800000"/>
            <a:headEnd type="none" w="sm" len="sm"/>
            <a:tailEnd type="none" w="sm" len="sm"/>
          </a:ln>
        </p:spPr>
      </p:cxnSp>
      <p:pic>
        <p:nvPicPr>
          <p:cNvPr id="401" name="Google Shape;401;p12"/>
          <p:cNvPicPr preferRelativeResize="0"/>
          <p:nvPr/>
        </p:nvPicPr>
        <p:blipFill rotWithShape="1">
          <a:blip r:embed="rId4">
            <a:alphaModFix/>
          </a:blip>
          <a:srcRect/>
          <a:stretch/>
        </p:blipFill>
        <p:spPr>
          <a:xfrm>
            <a:off x="279857" y="1849431"/>
            <a:ext cx="824950" cy="851873"/>
          </a:xfrm>
          <a:prstGeom prst="rect">
            <a:avLst/>
          </a:prstGeom>
          <a:noFill/>
          <a:ln>
            <a:noFill/>
          </a:ln>
        </p:spPr>
      </p:pic>
      <p:sp>
        <p:nvSpPr>
          <p:cNvPr id="402" name="Google Shape;402;p12"/>
          <p:cNvSpPr txBox="1"/>
          <p:nvPr/>
        </p:nvSpPr>
        <p:spPr>
          <a:xfrm>
            <a:off x="638043" y="3285579"/>
            <a:ext cx="4900701" cy="95406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uk-UA" sz="2800" b="0" i="0" u="none" strike="noStrike" cap="none">
                <a:solidFill>
                  <a:srgbClr val="182947"/>
                </a:solidFill>
                <a:latin typeface="Montserrat Medium"/>
                <a:ea typeface="Montserrat Medium"/>
                <a:cs typeface="Montserrat Medium"/>
                <a:sym typeface="Montserrat Medium"/>
              </a:rPr>
              <a:t>Перевірено власників зброї</a:t>
            </a:r>
            <a:endParaRPr sz="1400" b="0" i="0" u="none" strike="noStrike" cap="none">
              <a:solidFill>
                <a:srgbClr val="000000"/>
              </a:solidFill>
              <a:latin typeface="Montserrat Medium"/>
              <a:ea typeface="Montserrat Medium"/>
              <a:cs typeface="Montserrat Medium"/>
              <a:sym typeface="Montserrat Medium"/>
            </a:endParaRPr>
          </a:p>
        </p:txBody>
      </p:sp>
      <p:sp>
        <p:nvSpPr>
          <p:cNvPr id="403" name="Google Shape;403;p12"/>
          <p:cNvSpPr txBox="1"/>
          <p:nvPr/>
        </p:nvSpPr>
        <p:spPr>
          <a:xfrm>
            <a:off x="2121621" y="4615967"/>
            <a:ext cx="2002704" cy="1015622"/>
          </a:xfrm>
          <a:prstGeom prst="rect">
            <a:avLst/>
          </a:prstGeom>
          <a:solidFill>
            <a:schemeClr val="lt1"/>
          </a:solidFill>
          <a:ln w="2857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uk-UA" sz="6000" dirty="0">
                <a:solidFill>
                  <a:srgbClr val="FFC000"/>
                </a:solidFill>
                <a:latin typeface="Montserrat Medium"/>
                <a:ea typeface="Montserrat Medium"/>
                <a:cs typeface="Montserrat Medium"/>
                <a:sym typeface="Montserrat Medium"/>
              </a:rPr>
              <a:t>   8</a:t>
            </a:r>
            <a:endParaRPr sz="6000" b="0" i="0" u="none" strike="noStrike" cap="none" dirty="0">
              <a:solidFill>
                <a:srgbClr val="FFC000"/>
              </a:solidFill>
              <a:latin typeface="Montserrat Medium"/>
              <a:ea typeface="Montserrat Medium"/>
              <a:cs typeface="Montserrat Medium"/>
              <a:sym typeface="Montserrat Medium"/>
            </a:endParaRPr>
          </a:p>
        </p:txBody>
      </p:sp>
      <p:sp>
        <p:nvSpPr>
          <p:cNvPr id="406" name="Google Shape;406;p12"/>
          <p:cNvSpPr txBox="1"/>
          <p:nvPr/>
        </p:nvSpPr>
        <p:spPr>
          <a:xfrm>
            <a:off x="6524877" y="3087744"/>
            <a:ext cx="4818847"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1" i="0" u="none" strike="noStrike" cap="none" dirty="0">
                <a:solidFill>
                  <a:srgbClr val="182947"/>
                </a:solidFill>
                <a:latin typeface="Montserrat Medium"/>
                <a:ea typeface="Montserrat Medium"/>
                <a:cs typeface="Montserrat Medium"/>
                <a:sym typeface="Montserrat Medium"/>
              </a:rPr>
              <a:t>СТ. 191 КУпАП</a:t>
            </a:r>
            <a:endParaRPr sz="1400" b="0" i="0" u="none" strike="noStrike" cap="none" dirty="0">
              <a:solidFill>
                <a:srgbClr val="000000"/>
              </a:solidFill>
              <a:latin typeface="Montserrat Medium"/>
              <a:ea typeface="Montserrat Medium"/>
              <a:cs typeface="Montserrat Medium"/>
              <a:sym typeface="Montserrat Medium"/>
            </a:endParaRPr>
          </a:p>
          <a:p>
            <a:pPr marL="0" marR="0" lvl="0" indent="0" algn="l" rtl="0">
              <a:lnSpc>
                <a:spcPct val="100000"/>
              </a:lnSpc>
              <a:spcBef>
                <a:spcPts val="0"/>
              </a:spcBef>
              <a:spcAft>
                <a:spcPts val="0"/>
              </a:spcAft>
              <a:buClr>
                <a:srgbClr val="000000"/>
              </a:buClr>
              <a:buSzPts val="1800"/>
              <a:buFont typeface="Arial"/>
              <a:buNone/>
            </a:pPr>
            <a:r>
              <a:rPr lang="uk-UA" sz="1800" b="0" i="0" u="none" strike="noStrike" cap="none" dirty="0">
                <a:solidFill>
                  <a:srgbClr val="182947"/>
                </a:solidFill>
                <a:latin typeface="Montserrat Light"/>
                <a:ea typeface="Montserrat Light"/>
                <a:cs typeface="Montserrat Light"/>
                <a:sym typeface="Montserrat Light"/>
              </a:rPr>
              <a:t>Порушення громадянами</a:t>
            </a:r>
            <a:endParaRPr sz="1400" b="0" i="0" u="none" strike="noStrike" cap="none" dirty="0">
              <a:solidFill>
                <a:srgbClr val="000000"/>
              </a:solidFill>
              <a:latin typeface="Montserrat Light"/>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1800"/>
              <a:buFont typeface="Arial"/>
              <a:buNone/>
            </a:pPr>
            <a:r>
              <a:rPr lang="uk-UA" sz="1800" b="0" i="0" u="none" strike="noStrike" cap="none" dirty="0">
                <a:solidFill>
                  <a:srgbClr val="182947"/>
                </a:solidFill>
                <a:latin typeface="Montserrat Light"/>
                <a:ea typeface="Montserrat Light"/>
                <a:cs typeface="Montserrat Light"/>
                <a:sym typeface="Montserrat Light"/>
              </a:rPr>
              <a:t>правил зберігання,</a:t>
            </a:r>
            <a:endParaRPr sz="1400" b="0" i="0" u="none" strike="noStrike" cap="none" dirty="0">
              <a:solidFill>
                <a:srgbClr val="000000"/>
              </a:solidFill>
              <a:latin typeface="Montserrat Light"/>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1800"/>
              <a:buFont typeface="Arial"/>
              <a:buNone/>
            </a:pPr>
            <a:r>
              <a:rPr lang="uk-UA" sz="1800" b="0" i="0" u="none" strike="noStrike" cap="none" dirty="0">
                <a:solidFill>
                  <a:srgbClr val="182947"/>
                </a:solidFill>
                <a:latin typeface="Montserrat Light"/>
                <a:ea typeface="Montserrat Light"/>
                <a:cs typeface="Montserrat Light"/>
                <a:sym typeface="Montserrat Light"/>
              </a:rPr>
              <a:t>носіння або перевезення зброї</a:t>
            </a:r>
            <a:endParaRPr sz="1400" b="0" i="0" u="none" strike="noStrike" cap="none" dirty="0">
              <a:solidFill>
                <a:srgbClr val="000000"/>
              </a:solidFill>
              <a:latin typeface="Montserrat Light"/>
              <a:ea typeface="Montserrat Light"/>
              <a:cs typeface="Montserrat Light"/>
              <a:sym typeface="Montserrat Light"/>
            </a:endParaRPr>
          </a:p>
        </p:txBody>
      </p:sp>
      <p:sp>
        <p:nvSpPr>
          <p:cNvPr id="407" name="Google Shape;407;p12"/>
          <p:cNvSpPr txBox="1"/>
          <p:nvPr/>
        </p:nvSpPr>
        <p:spPr>
          <a:xfrm>
            <a:off x="6524877" y="5097164"/>
            <a:ext cx="4737082" cy="120028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1" i="0" u="none" strike="noStrike" cap="none" dirty="0">
                <a:solidFill>
                  <a:srgbClr val="182947"/>
                </a:solidFill>
                <a:latin typeface="Montserrat Medium"/>
                <a:ea typeface="Montserrat Medium"/>
                <a:cs typeface="Montserrat Medium"/>
                <a:sym typeface="Montserrat Medium"/>
              </a:rPr>
              <a:t>СТ. 192 КУпАП</a:t>
            </a:r>
            <a:endParaRPr sz="1400" b="0" i="0" u="none" strike="noStrike" cap="none" dirty="0">
              <a:solidFill>
                <a:srgbClr val="000000"/>
              </a:solidFill>
              <a:latin typeface="Montserrat Medium"/>
              <a:ea typeface="Montserrat Medium"/>
              <a:cs typeface="Montserrat Medium"/>
              <a:sym typeface="Montserrat Medium"/>
            </a:endParaRPr>
          </a:p>
          <a:p>
            <a:pPr marL="0" marR="0" lvl="0" indent="0" algn="l" rtl="0">
              <a:lnSpc>
                <a:spcPct val="100000"/>
              </a:lnSpc>
              <a:spcBef>
                <a:spcPts val="0"/>
              </a:spcBef>
              <a:spcAft>
                <a:spcPts val="0"/>
              </a:spcAft>
              <a:buClr>
                <a:srgbClr val="000000"/>
              </a:buClr>
              <a:buSzPts val="1800"/>
              <a:buFont typeface="Arial"/>
              <a:buNone/>
            </a:pPr>
            <a:r>
              <a:rPr lang="uk-UA" sz="1800" b="0" i="0" u="none" strike="noStrike" cap="none" dirty="0">
                <a:solidFill>
                  <a:srgbClr val="182947"/>
                </a:solidFill>
                <a:latin typeface="Montserrat Light"/>
                <a:ea typeface="Montserrat Light"/>
                <a:cs typeface="Montserrat Light"/>
                <a:sym typeface="Montserrat Light"/>
              </a:rPr>
              <a:t>Порушення громадянами</a:t>
            </a:r>
            <a:endParaRPr sz="1400" b="0" i="0" u="none" strike="noStrike" cap="none" dirty="0">
              <a:solidFill>
                <a:srgbClr val="000000"/>
              </a:solidFill>
              <a:latin typeface="Montserrat Light"/>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1800"/>
              <a:buFont typeface="Arial"/>
              <a:buNone/>
            </a:pPr>
            <a:r>
              <a:rPr lang="uk-UA" sz="1800" b="0" i="0" u="none" strike="noStrike" cap="none" dirty="0">
                <a:solidFill>
                  <a:srgbClr val="182947"/>
                </a:solidFill>
                <a:latin typeface="Montserrat Light"/>
                <a:ea typeface="Montserrat Light"/>
                <a:cs typeface="Montserrat Light"/>
                <a:sym typeface="Montserrat Light"/>
              </a:rPr>
              <a:t>строків реєстрації (перереєстрації) </a:t>
            </a:r>
            <a:endParaRPr sz="1800" b="0" i="0" u="none" strike="noStrike" cap="none" dirty="0">
              <a:solidFill>
                <a:srgbClr val="182947"/>
              </a:solidFill>
              <a:latin typeface="Montserrat Light"/>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1800"/>
              <a:buFont typeface="Arial"/>
              <a:buNone/>
            </a:pPr>
            <a:r>
              <a:rPr lang="uk-UA" sz="1800" b="0" i="0" u="none" strike="noStrike" cap="none" dirty="0">
                <a:solidFill>
                  <a:srgbClr val="182947"/>
                </a:solidFill>
                <a:latin typeface="Montserrat Light"/>
                <a:ea typeface="Montserrat Light"/>
                <a:cs typeface="Montserrat Light"/>
                <a:sym typeface="Montserrat Light"/>
              </a:rPr>
              <a:t>зброї і правил взяття її на облік</a:t>
            </a:r>
            <a:endParaRPr sz="1800" b="0" i="0" u="none" strike="noStrike" cap="none" dirty="0">
              <a:solidFill>
                <a:srgbClr val="182947"/>
              </a:solidFill>
              <a:latin typeface="Montserrat Light"/>
              <a:ea typeface="Montserrat Light"/>
              <a:cs typeface="Montserrat Light"/>
              <a:sym typeface="Montserrat Light"/>
            </a:endParaRPr>
          </a:p>
        </p:txBody>
      </p:sp>
      <p:sp>
        <p:nvSpPr>
          <p:cNvPr id="408" name="Google Shape;408;p12"/>
          <p:cNvSpPr txBox="1"/>
          <p:nvPr/>
        </p:nvSpPr>
        <p:spPr>
          <a:xfrm>
            <a:off x="260271" y="579421"/>
            <a:ext cx="5668539"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chemeClr val="lt1"/>
                </a:solidFill>
                <a:latin typeface="Montserrat SemiBold"/>
                <a:ea typeface="Montserrat SemiBold"/>
                <a:cs typeface="Montserrat SemiBold"/>
                <a:sym typeface="Montserrat SemiBold"/>
              </a:rPr>
              <a:t>ПРОФІЛАКТИЧНА РОБОТА</a:t>
            </a:r>
            <a:endParaRPr sz="2800" b="0" i="0" u="none" strike="noStrike" cap="none">
              <a:solidFill>
                <a:schemeClr val="lt1"/>
              </a:solidFill>
              <a:latin typeface="Montserrat SemiBold"/>
              <a:ea typeface="Montserrat SemiBold"/>
              <a:cs typeface="Montserrat SemiBold"/>
              <a:sym typeface="Montserrat SemiBold"/>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pic>
        <p:nvPicPr>
          <p:cNvPr id="426" name="Google Shape;426;p15"/>
          <p:cNvPicPr preferRelativeResize="0"/>
          <p:nvPr/>
        </p:nvPicPr>
        <p:blipFill rotWithShape="1">
          <a:blip r:embed="rId3">
            <a:alphaModFix/>
          </a:blip>
          <a:srcRect/>
          <a:stretch/>
        </p:blipFill>
        <p:spPr>
          <a:xfrm>
            <a:off x="0" y="81"/>
            <a:ext cx="12192000" cy="6857919"/>
          </a:xfrm>
          <a:prstGeom prst="rect">
            <a:avLst/>
          </a:prstGeom>
          <a:noFill/>
          <a:ln>
            <a:noFill/>
          </a:ln>
        </p:spPr>
      </p:pic>
      <p:pic>
        <p:nvPicPr>
          <p:cNvPr id="427" name="Google Shape;427;p15"/>
          <p:cNvPicPr preferRelativeResize="0"/>
          <p:nvPr/>
        </p:nvPicPr>
        <p:blipFill rotWithShape="1">
          <a:blip r:embed="rId4">
            <a:alphaModFix/>
          </a:blip>
          <a:srcRect/>
          <a:stretch/>
        </p:blipFill>
        <p:spPr>
          <a:xfrm>
            <a:off x="1386689" y="2341314"/>
            <a:ext cx="834886" cy="834886"/>
          </a:xfrm>
          <a:prstGeom prst="rect">
            <a:avLst/>
          </a:prstGeom>
          <a:noFill/>
          <a:ln>
            <a:noFill/>
          </a:ln>
        </p:spPr>
      </p:pic>
      <p:pic>
        <p:nvPicPr>
          <p:cNvPr id="428" name="Google Shape;428;p15"/>
          <p:cNvPicPr preferRelativeResize="0"/>
          <p:nvPr/>
        </p:nvPicPr>
        <p:blipFill rotWithShape="1">
          <a:blip r:embed="rId5">
            <a:alphaModFix/>
          </a:blip>
          <a:srcRect/>
          <a:stretch/>
        </p:blipFill>
        <p:spPr>
          <a:xfrm>
            <a:off x="9729378" y="2341314"/>
            <a:ext cx="938892" cy="938892"/>
          </a:xfrm>
          <a:prstGeom prst="rect">
            <a:avLst/>
          </a:prstGeom>
          <a:noFill/>
          <a:ln>
            <a:noFill/>
          </a:ln>
        </p:spPr>
      </p:pic>
      <p:pic>
        <p:nvPicPr>
          <p:cNvPr id="429" name="Google Shape;429;p15"/>
          <p:cNvPicPr preferRelativeResize="0"/>
          <p:nvPr/>
        </p:nvPicPr>
        <p:blipFill rotWithShape="1">
          <a:blip r:embed="rId6">
            <a:alphaModFix/>
          </a:blip>
          <a:srcRect/>
          <a:stretch/>
        </p:blipFill>
        <p:spPr>
          <a:xfrm>
            <a:off x="5638240" y="2345634"/>
            <a:ext cx="834886" cy="834886"/>
          </a:xfrm>
          <a:prstGeom prst="rect">
            <a:avLst/>
          </a:prstGeom>
          <a:noFill/>
          <a:ln>
            <a:noFill/>
          </a:ln>
        </p:spPr>
      </p:pic>
      <p:sp>
        <p:nvSpPr>
          <p:cNvPr id="430" name="Google Shape;430;p15"/>
          <p:cNvSpPr txBox="1"/>
          <p:nvPr/>
        </p:nvSpPr>
        <p:spPr>
          <a:xfrm>
            <a:off x="192834" y="3325314"/>
            <a:ext cx="3344100" cy="12006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Medium"/>
                <a:ea typeface="Montserrat Medium"/>
                <a:cs typeface="Montserrat Medium"/>
                <a:sym typeface="Montserrat Medium"/>
              </a:rPr>
              <a:t>Розшукали</a:t>
            </a:r>
            <a:endParaRPr sz="1400" b="0" i="0" u="none" strike="noStrike" cap="none">
              <a:solidFill>
                <a:srgbClr val="000000"/>
              </a:solidFill>
              <a:latin typeface="Montserrat Medium"/>
              <a:ea typeface="Montserrat Medium"/>
              <a:cs typeface="Montserrat Medium"/>
              <a:sym typeface="Montserrat Medium"/>
            </a:endParaRPr>
          </a:p>
          <a:p>
            <a:pPr marL="0" marR="0" lvl="0" indent="0" algn="ctr"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Medium"/>
                <a:ea typeface="Montserrat Medium"/>
                <a:cs typeface="Montserrat Medium"/>
                <a:sym typeface="Montserrat Medium"/>
              </a:rPr>
              <a:t>транспортні засоби,</a:t>
            </a:r>
            <a:endParaRPr sz="1400" b="0" i="0" u="none" strike="noStrike" cap="none">
              <a:solidFill>
                <a:srgbClr val="000000"/>
              </a:solidFill>
              <a:latin typeface="Montserrat Medium"/>
              <a:ea typeface="Montserrat Medium"/>
              <a:cs typeface="Montserrat Medium"/>
              <a:sym typeface="Montserrat Medium"/>
            </a:endParaRPr>
          </a:p>
          <a:p>
            <a:pPr marL="0" marR="0" lvl="0" indent="0" algn="ctr"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Medium"/>
                <a:ea typeface="Montserrat Medium"/>
                <a:cs typeface="Montserrat Medium"/>
                <a:sym typeface="Montserrat Medium"/>
              </a:rPr>
              <a:t>якими незаконно заволоділи</a:t>
            </a:r>
            <a:endParaRPr sz="1800" b="0" i="0" u="none" strike="noStrike" cap="none">
              <a:solidFill>
                <a:srgbClr val="182947"/>
              </a:solidFill>
              <a:latin typeface="Montserrat Medium"/>
              <a:ea typeface="Montserrat Medium"/>
              <a:cs typeface="Montserrat Medium"/>
              <a:sym typeface="Montserrat Medium"/>
            </a:endParaRPr>
          </a:p>
        </p:txBody>
      </p:sp>
      <p:sp>
        <p:nvSpPr>
          <p:cNvPr id="431" name="Google Shape;431;p15"/>
          <p:cNvSpPr txBox="1"/>
          <p:nvPr/>
        </p:nvSpPr>
        <p:spPr>
          <a:xfrm>
            <a:off x="4681580" y="3330691"/>
            <a:ext cx="2744662"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Medium"/>
                <a:ea typeface="Montserrat Medium"/>
                <a:cs typeface="Montserrat Medium"/>
                <a:sym typeface="Montserrat Medium"/>
              </a:rPr>
              <a:t>Затримали</a:t>
            </a:r>
            <a:endParaRPr sz="1800" b="0" i="0" u="none" strike="noStrike" cap="none">
              <a:solidFill>
                <a:srgbClr val="000000"/>
              </a:solidFill>
              <a:latin typeface="Montserrat Medium"/>
              <a:ea typeface="Montserrat Medium"/>
              <a:cs typeface="Montserrat Medium"/>
              <a:sym typeface="Montserrat Medium"/>
            </a:endParaRPr>
          </a:p>
          <a:p>
            <a:pPr marL="0" marR="0" lvl="0" indent="0" algn="ctr"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Medium"/>
                <a:ea typeface="Montserrat Medium"/>
                <a:cs typeface="Montserrat Medium"/>
                <a:sym typeface="Montserrat Medium"/>
              </a:rPr>
              <a:t>правопорушників</a:t>
            </a:r>
            <a:endParaRPr sz="1800" b="0" i="0" u="none" strike="noStrike" cap="none">
              <a:solidFill>
                <a:srgbClr val="182947"/>
              </a:solidFill>
              <a:latin typeface="Montserrat Medium"/>
              <a:ea typeface="Montserrat Medium"/>
              <a:cs typeface="Montserrat Medium"/>
              <a:sym typeface="Montserrat Medium"/>
            </a:endParaRPr>
          </a:p>
        </p:txBody>
      </p:sp>
      <p:sp>
        <p:nvSpPr>
          <p:cNvPr id="432" name="Google Shape;432;p15"/>
          <p:cNvSpPr txBox="1"/>
          <p:nvPr/>
        </p:nvSpPr>
        <p:spPr>
          <a:xfrm>
            <a:off x="8448514" y="3325314"/>
            <a:ext cx="3500619"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Medium"/>
                <a:ea typeface="Montserrat Medium"/>
                <a:cs typeface="Montserrat Medium"/>
                <a:sym typeface="Montserrat Medium"/>
              </a:rPr>
              <a:t>Розшукали</a:t>
            </a:r>
            <a:endParaRPr sz="1400" b="0" i="0" u="none" strike="noStrike" cap="none">
              <a:solidFill>
                <a:srgbClr val="000000"/>
              </a:solidFill>
              <a:latin typeface="Montserrat Medium"/>
              <a:ea typeface="Montserrat Medium"/>
              <a:cs typeface="Montserrat Medium"/>
              <a:sym typeface="Montserrat Medium"/>
            </a:endParaRPr>
          </a:p>
          <a:p>
            <a:pPr marL="0" marR="0" lvl="0" indent="0" algn="ctr"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Medium"/>
                <a:ea typeface="Montserrat Medium"/>
                <a:cs typeface="Montserrat Medium"/>
                <a:sym typeface="Montserrat Medium"/>
              </a:rPr>
              <a:t>осіб зниклих безвісти та</a:t>
            </a:r>
            <a:endParaRPr sz="1400" b="0" i="0" u="none" strike="noStrike" cap="none">
              <a:solidFill>
                <a:srgbClr val="000000"/>
              </a:solidFill>
              <a:latin typeface="Montserrat Medium"/>
              <a:ea typeface="Montserrat Medium"/>
              <a:cs typeface="Montserrat Medium"/>
              <a:sym typeface="Montserrat Medium"/>
            </a:endParaRPr>
          </a:p>
          <a:p>
            <a:pPr marL="0" marR="0" lvl="0" indent="0" algn="ctr"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Medium"/>
                <a:ea typeface="Montserrat Medium"/>
                <a:cs typeface="Montserrat Medium"/>
                <a:sym typeface="Montserrat Medium"/>
              </a:rPr>
              <a:t>осіб, що переховуються</a:t>
            </a:r>
            <a:endParaRPr sz="1400" b="0" i="0" u="none" strike="noStrike" cap="none">
              <a:solidFill>
                <a:srgbClr val="000000"/>
              </a:solidFill>
              <a:latin typeface="Montserrat Medium"/>
              <a:ea typeface="Montserrat Medium"/>
              <a:cs typeface="Montserrat Medium"/>
              <a:sym typeface="Montserrat Medium"/>
            </a:endParaRPr>
          </a:p>
          <a:p>
            <a:pPr marL="0" marR="0" lvl="0" indent="0" algn="ctr"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Medium"/>
                <a:ea typeface="Montserrat Medium"/>
                <a:cs typeface="Montserrat Medium"/>
                <a:sym typeface="Montserrat Medium"/>
              </a:rPr>
              <a:t>від слідства та суду</a:t>
            </a:r>
            <a:endParaRPr sz="1800" b="0" i="0" u="none" strike="noStrike" cap="none">
              <a:solidFill>
                <a:srgbClr val="182947"/>
              </a:solidFill>
              <a:latin typeface="Montserrat Medium"/>
              <a:ea typeface="Montserrat Medium"/>
              <a:cs typeface="Montserrat Medium"/>
              <a:sym typeface="Montserrat Medium"/>
            </a:endParaRPr>
          </a:p>
        </p:txBody>
      </p:sp>
      <p:sp>
        <p:nvSpPr>
          <p:cNvPr id="433" name="Google Shape;433;p15"/>
          <p:cNvSpPr txBox="1"/>
          <p:nvPr/>
        </p:nvSpPr>
        <p:spPr>
          <a:xfrm>
            <a:off x="1076207" y="5195569"/>
            <a:ext cx="1847967"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uk-UA" sz="6000" b="0" i="0" u="none" strike="noStrike" cap="none" dirty="0">
                <a:solidFill>
                  <a:srgbClr val="FFC000"/>
                </a:solidFill>
                <a:latin typeface="Montserrat SemiBold"/>
                <a:ea typeface="Montserrat SemiBold"/>
                <a:cs typeface="Montserrat SemiBold"/>
                <a:sym typeface="Montserrat SemiBold"/>
              </a:rPr>
              <a:t>0</a:t>
            </a:r>
            <a:endParaRPr sz="6000" b="0" i="0" u="none" strike="noStrike" cap="none" dirty="0">
              <a:solidFill>
                <a:srgbClr val="FFC000"/>
              </a:solidFill>
              <a:latin typeface="Montserrat SemiBold"/>
              <a:ea typeface="Montserrat SemiBold"/>
              <a:cs typeface="Montserrat SemiBold"/>
              <a:sym typeface="Montserrat SemiBold"/>
            </a:endParaRPr>
          </a:p>
        </p:txBody>
      </p:sp>
      <p:sp>
        <p:nvSpPr>
          <p:cNvPr id="434" name="Google Shape;434;p15"/>
          <p:cNvSpPr txBox="1"/>
          <p:nvPr/>
        </p:nvSpPr>
        <p:spPr>
          <a:xfrm>
            <a:off x="5342428" y="5183378"/>
            <a:ext cx="1629872"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uk-UA" sz="6000" b="0" i="0" u="none" strike="noStrike" cap="none" dirty="0">
                <a:solidFill>
                  <a:srgbClr val="FFC000"/>
                </a:solidFill>
                <a:latin typeface="Montserrat SemiBold"/>
                <a:ea typeface="Montserrat SemiBold"/>
                <a:cs typeface="Montserrat SemiBold"/>
                <a:sym typeface="Montserrat SemiBold"/>
              </a:rPr>
              <a:t>0</a:t>
            </a:r>
            <a:endParaRPr sz="6000" b="0" i="0" u="none" strike="noStrike" cap="none" dirty="0">
              <a:solidFill>
                <a:srgbClr val="FFC000"/>
              </a:solidFill>
              <a:latin typeface="Montserrat SemiBold"/>
              <a:ea typeface="Montserrat SemiBold"/>
              <a:cs typeface="Montserrat SemiBold"/>
              <a:sym typeface="Montserrat SemiBold"/>
            </a:endParaRPr>
          </a:p>
        </p:txBody>
      </p:sp>
      <p:sp>
        <p:nvSpPr>
          <p:cNvPr id="435" name="Google Shape;435;p15"/>
          <p:cNvSpPr txBox="1"/>
          <p:nvPr/>
        </p:nvSpPr>
        <p:spPr>
          <a:xfrm>
            <a:off x="9608647" y="5195569"/>
            <a:ext cx="1773727"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uk-UA" sz="6000" b="0" i="0" u="none" strike="noStrike" cap="none" dirty="0">
                <a:solidFill>
                  <a:srgbClr val="FFC000"/>
                </a:solidFill>
                <a:latin typeface="Montserrat SemiBold"/>
                <a:ea typeface="Montserrat SemiBold"/>
                <a:cs typeface="Montserrat SemiBold"/>
                <a:sym typeface="Montserrat SemiBold"/>
              </a:rPr>
              <a:t>27</a:t>
            </a:r>
            <a:endParaRPr sz="6000" b="0" i="0" u="none" strike="noStrike" cap="none" dirty="0">
              <a:solidFill>
                <a:srgbClr val="FFC000"/>
              </a:solidFill>
              <a:latin typeface="Montserrat SemiBold"/>
              <a:ea typeface="Montserrat SemiBold"/>
              <a:cs typeface="Montserrat SemiBold"/>
              <a:sym typeface="Montserrat SemiBold"/>
            </a:endParaRPr>
          </a:p>
        </p:txBody>
      </p:sp>
      <p:cxnSp>
        <p:nvCxnSpPr>
          <p:cNvPr id="436" name="Google Shape;436;p15"/>
          <p:cNvCxnSpPr/>
          <p:nvPr/>
        </p:nvCxnSpPr>
        <p:spPr>
          <a:xfrm>
            <a:off x="8101643" y="2272566"/>
            <a:ext cx="6938" cy="2258455"/>
          </a:xfrm>
          <a:prstGeom prst="straightConnector1">
            <a:avLst/>
          </a:prstGeom>
          <a:noFill/>
          <a:ln w="19050" cap="flat" cmpd="sng">
            <a:solidFill>
              <a:schemeClr val="accent4"/>
            </a:solidFill>
            <a:prstDash val="solid"/>
            <a:miter lim="800000"/>
            <a:headEnd type="none" w="sm" len="sm"/>
            <a:tailEnd type="none" w="sm" len="sm"/>
          </a:ln>
        </p:spPr>
      </p:cxnSp>
      <p:cxnSp>
        <p:nvCxnSpPr>
          <p:cNvPr id="437" name="Google Shape;437;p15"/>
          <p:cNvCxnSpPr/>
          <p:nvPr/>
        </p:nvCxnSpPr>
        <p:spPr>
          <a:xfrm>
            <a:off x="3926438" y="2272565"/>
            <a:ext cx="6938" cy="2258455"/>
          </a:xfrm>
          <a:prstGeom prst="straightConnector1">
            <a:avLst/>
          </a:prstGeom>
          <a:noFill/>
          <a:ln w="19050" cap="flat" cmpd="sng">
            <a:solidFill>
              <a:schemeClr val="accent4"/>
            </a:solidFill>
            <a:prstDash val="solid"/>
            <a:miter lim="800000"/>
            <a:headEnd type="none" w="sm" len="sm"/>
            <a:tailEnd type="none" w="sm" len="sm"/>
          </a:ln>
        </p:spPr>
      </p:cxnSp>
      <p:sp>
        <p:nvSpPr>
          <p:cNvPr id="438" name="Google Shape;438;p15"/>
          <p:cNvSpPr txBox="1"/>
          <p:nvPr/>
        </p:nvSpPr>
        <p:spPr>
          <a:xfrm>
            <a:off x="260271" y="579421"/>
            <a:ext cx="8721804"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dirty="0">
                <a:solidFill>
                  <a:schemeClr val="lt1"/>
                </a:solidFill>
                <a:latin typeface="Montserrat SemiBold"/>
                <a:ea typeface="Montserrat SemiBold"/>
                <a:cs typeface="Montserrat SemiBold"/>
                <a:sym typeface="Montserrat SemiBold"/>
              </a:rPr>
              <a:t>РЕЗУЛЬТАТИ ДІЯЛЬНОСТІ ПОГ ЗА 2024 РІК</a:t>
            </a:r>
            <a:endParaRPr sz="2800" b="0" i="0" u="none" strike="noStrike" cap="none" dirty="0">
              <a:solidFill>
                <a:schemeClr val="lt1"/>
              </a:solidFill>
              <a:latin typeface="Montserrat SemiBold"/>
              <a:ea typeface="Montserrat SemiBold"/>
              <a:cs typeface="Montserrat SemiBold"/>
              <a:sym typeface="Montserrat SemiBold"/>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485"/>
        <p:cNvGrpSpPr/>
        <p:nvPr/>
      </p:nvGrpSpPr>
      <p:grpSpPr>
        <a:xfrm>
          <a:off x="0" y="0"/>
          <a:ext cx="0" cy="0"/>
          <a:chOff x="0" y="0"/>
          <a:chExt cx="0" cy="0"/>
        </a:xfrm>
      </p:grpSpPr>
      <p:pic>
        <p:nvPicPr>
          <p:cNvPr id="486" name="Google Shape;486;p18"/>
          <p:cNvPicPr preferRelativeResize="0"/>
          <p:nvPr/>
        </p:nvPicPr>
        <p:blipFill rotWithShape="1">
          <a:blip r:embed="rId3">
            <a:alphaModFix/>
          </a:blip>
          <a:srcRect/>
          <a:stretch/>
        </p:blipFill>
        <p:spPr>
          <a:xfrm>
            <a:off x="-1" y="40"/>
            <a:ext cx="12192073" cy="6857960"/>
          </a:xfrm>
          <a:prstGeom prst="rect">
            <a:avLst/>
          </a:prstGeom>
          <a:noFill/>
          <a:ln>
            <a:noFill/>
          </a:ln>
        </p:spPr>
      </p:pic>
      <p:sp>
        <p:nvSpPr>
          <p:cNvPr id="487" name="Google Shape;487;p18"/>
          <p:cNvSpPr txBox="1"/>
          <p:nvPr/>
        </p:nvSpPr>
        <p:spPr>
          <a:xfrm>
            <a:off x="277672" y="559343"/>
            <a:ext cx="6485084"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dirty="0">
                <a:solidFill>
                  <a:schemeClr val="lt1"/>
                </a:solidFill>
                <a:latin typeface="Montserrat SemiBold"/>
                <a:ea typeface="Montserrat SemiBold"/>
                <a:cs typeface="Montserrat SemiBold"/>
                <a:sym typeface="Montserrat SemiBold"/>
              </a:rPr>
              <a:t>РЕЗУЛЬТАТИ ДІЯЛЬНОСТІ 2024</a:t>
            </a:r>
            <a:endParaRPr sz="2800" b="0" i="0" u="none" strike="noStrike" cap="none" dirty="0">
              <a:solidFill>
                <a:schemeClr val="lt1"/>
              </a:solidFill>
              <a:latin typeface="Montserrat SemiBold"/>
              <a:ea typeface="Montserrat SemiBold"/>
              <a:cs typeface="Montserrat SemiBold"/>
              <a:sym typeface="Montserrat SemiBold"/>
            </a:endParaRPr>
          </a:p>
        </p:txBody>
      </p:sp>
      <p:pic>
        <p:nvPicPr>
          <p:cNvPr id="488" name="Google Shape;488;p18"/>
          <p:cNvPicPr preferRelativeResize="0"/>
          <p:nvPr/>
        </p:nvPicPr>
        <p:blipFill rotWithShape="1">
          <a:blip r:embed="rId4">
            <a:alphaModFix/>
          </a:blip>
          <a:srcRect/>
          <a:stretch/>
        </p:blipFill>
        <p:spPr>
          <a:xfrm>
            <a:off x="381001" y="1799617"/>
            <a:ext cx="1625108" cy="1780162"/>
          </a:xfrm>
          <a:prstGeom prst="rect">
            <a:avLst/>
          </a:prstGeom>
          <a:noFill/>
          <a:ln>
            <a:noFill/>
          </a:ln>
        </p:spPr>
      </p:pic>
      <p:sp>
        <p:nvSpPr>
          <p:cNvPr id="489" name="Google Shape;489;p18"/>
          <p:cNvSpPr txBox="1"/>
          <p:nvPr/>
        </p:nvSpPr>
        <p:spPr>
          <a:xfrm>
            <a:off x="2002995" y="2098687"/>
            <a:ext cx="3034437"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uk-UA" sz="2400" b="0" i="0" u="none" strike="noStrike" cap="none">
                <a:solidFill>
                  <a:srgbClr val="182947"/>
                </a:solidFill>
                <a:latin typeface="Montserrat Light"/>
                <a:ea typeface="Montserrat Light"/>
                <a:cs typeface="Montserrat Light"/>
                <a:sym typeface="Montserrat Light"/>
              </a:rPr>
              <a:t>Врятовані життя</a:t>
            </a:r>
            <a:endParaRPr sz="2400" b="0" i="0" u="none" strike="noStrike" cap="none">
              <a:solidFill>
                <a:srgbClr val="182947"/>
              </a:solidFill>
              <a:latin typeface="Montserrat Light"/>
              <a:ea typeface="Montserrat Light"/>
              <a:cs typeface="Montserrat Light"/>
              <a:sym typeface="Montserrat Light"/>
            </a:endParaRPr>
          </a:p>
        </p:txBody>
      </p:sp>
      <p:sp>
        <p:nvSpPr>
          <p:cNvPr id="490" name="Google Shape;490;p18"/>
          <p:cNvSpPr txBox="1"/>
          <p:nvPr/>
        </p:nvSpPr>
        <p:spPr>
          <a:xfrm>
            <a:off x="2002995" y="2446828"/>
            <a:ext cx="1847967"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uk-UA" sz="6000" dirty="0">
                <a:solidFill>
                  <a:srgbClr val="FFC000"/>
                </a:solidFill>
                <a:latin typeface="Montserrat SemiBold"/>
                <a:ea typeface="Montserrat SemiBold"/>
                <a:cs typeface="Montserrat SemiBold"/>
                <a:sym typeface="Montserrat SemiBold"/>
              </a:rPr>
              <a:t>0</a:t>
            </a:r>
            <a:endParaRPr sz="6000" b="0" i="0" u="none" strike="noStrike" cap="none" dirty="0">
              <a:solidFill>
                <a:srgbClr val="FFC000"/>
              </a:solidFill>
              <a:latin typeface="Montserrat SemiBold"/>
              <a:ea typeface="Montserrat SemiBold"/>
              <a:cs typeface="Montserrat SemiBold"/>
              <a:sym typeface="Montserrat SemiBold"/>
            </a:endParaRPr>
          </a:p>
        </p:txBody>
      </p:sp>
      <p:pic>
        <p:nvPicPr>
          <p:cNvPr id="491" name="Google Shape;491;p18"/>
          <p:cNvPicPr preferRelativeResize="0"/>
          <p:nvPr/>
        </p:nvPicPr>
        <p:blipFill rotWithShape="1">
          <a:blip r:embed="rId5">
            <a:alphaModFix/>
          </a:blip>
          <a:srcRect/>
          <a:stretch/>
        </p:blipFill>
        <p:spPr>
          <a:xfrm>
            <a:off x="5677711" y="2191966"/>
            <a:ext cx="2474068" cy="1237034"/>
          </a:xfrm>
          <a:prstGeom prst="rect">
            <a:avLst/>
          </a:prstGeom>
          <a:noFill/>
          <a:ln>
            <a:noFill/>
          </a:ln>
        </p:spPr>
      </p:pic>
      <p:sp>
        <p:nvSpPr>
          <p:cNvPr id="492" name="Google Shape;492;p18"/>
          <p:cNvSpPr txBox="1"/>
          <p:nvPr/>
        </p:nvSpPr>
        <p:spPr>
          <a:xfrm>
            <a:off x="8233700" y="2098687"/>
            <a:ext cx="3458947"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uk-UA" sz="2400" b="0" i="0" u="none" strike="noStrike" cap="none">
                <a:solidFill>
                  <a:srgbClr val="182947"/>
                </a:solidFill>
                <a:latin typeface="Montserrat Light"/>
                <a:ea typeface="Montserrat Light"/>
                <a:cs typeface="Montserrat Light"/>
                <a:sym typeface="Montserrat Light"/>
              </a:rPr>
              <a:t>Здійснено супровід</a:t>
            </a:r>
            <a:endParaRPr sz="2400" b="0" i="0" u="none" strike="noStrike" cap="none">
              <a:solidFill>
                <a:srgbClr val="182947"/>
              </a:solidFill>
              <a:latin typeface="Montserrat Light"/>
              <a:ea typeface="Montserrat Light"/>
              <a:cs typeface="Montserrat Light"/>
              <a:sym typeface="Montserrat Light"/>
            </a:endParaRPr>
          </a:p>
        </p:txBody>
      </p:sp>
      <p:sp>
        <p:nvSpPr>
          <p:cNvPr id="493" name="Google Shape;493;p18"/>
          <p:cNvSpPr txBox="1"/>
          <p:nvPr/>
        </p:nvSpPr>
        <p:spPr>
          <a:xfrm>
            <a:off x="8233700" y="2413378"/>
            <a:ext cx="1847967"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uk-UA" sz="6000" dirty="0">
                <a:solidFill>
                  <a:srgbClr val="FFC000"/>
                </a:solidFill>
                <a:latin typeface="Montserrat SemiBold"/>
                <a:ea typeface="Montserrat SemiBold"/>
                <a:cs typeface="Montserrat SemiBold"/>
                <a:sym typeface="Montserrat SemiBold"/>
              </a:rPr>
              <a:t>4</a:t>
            </a:r>
            <a:endParaRPr sz="6000" b="0" i="0" u="none" strike="noStrike" cap="none" dirty="0">
              <a:solidFill>
                <a:srgbClr val="FFC000"/>
              </a:solidFill>
              <a:latin typeface="Montserrat SemiBold"/>
              <a:ea typeface="Montserrat SemiBold"/>
              <a:cs typeface="Montserrat SemiBold"/>
              <a:sym typeface="Montserrat SemiBold"/>
            </a:endParaRPr>
          </a:p>
        </p:txBody>
      </p:sp>
      <p:pic>
        <p:nvPicPr>
          <p:cNvPr id="494" name="Google Shape;494;p18"/>
          <p:cNvPicPr preferRelativeResize="0"/>
          <p:nvPr/>
        </p:nvPicPr>
        <p:blipFill rotWithShape="1">
          <a:blip r:embed="rId6">
            <a:alphaModFix/>
          </a:blip>
          <a:srcRect/>
          <a:stretch/>
        </p:blipFill>
        <p:spPr>
          <a:xfrm>
            <a:off x="506232" y="4563692"/>
            <a:ext cx="1180013" cy="1082014"/>
          </a:xfrm>
          <a:prstGeom prst="rect">
            <a:avLst/>
          </a:prstGeom>
          <a:noFill/>
          <a:ln>
            <a:noFill/>
          </a:ln>
        </p:spPr>
      </p:pic>
      <p:sp>
        <p:nvSpPr>
          <p:cNvPr id="495" name="Google Shape;495;p18"/>
          <p:cNvSpPr txBox="1"/>
          <p:nvPr/>
        </p:nvSpPr>
        <p:spPr>
          <a:xfrm>
            <a:off x="2002994" y="4391073"/>
            <a:ext cx="3805465"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uk-UA" sz="2400" b="0" i="0" u="none" strike="noStrike" cap="none">
                <a:solidFill>
                  <a:srgbClr val="182947"/>
                </a:solidFill>
                <a:latin typeface="Montserrat Light"/>
                <a:ea typeface="Montserrat Light"/>
                <a:cs typeface="Montserrat Light"/>
                <a:sym typeface="Montserrat Light"/>
              </a:rPr>
              <a:t>Врятовані тварини/</a:t>
            </a:r>
            <a:endParaRPr/>
          </a:p>
          <a:p>
            <a:pPr marL="0" marR="0" lvl="0" indent="0" algn="l" rtl="0">
              <a:lnSpc>
                <a:spcPct val="100000"/>
              </a:lnSpc>
              <a:spcBef>
                <a:spcPts val="0"/>
              </a:spcBef>
              <a:spcAft>
                <a:spcPts val="0"/>
              </a:spcAft>
              <a:buClr>
                <a:srgbClr val="000000"/>
              </a:buClr>
              <a:buSzPts val="2400"/>
              <a:buFont typeface="Arial"/>
              <a:buNone/>
            </a:pPr>
            <a:r>
              <a:rPr lang="uk-UA" sz="2400" b="0" i="0" u="none" strike="noStrike" cap="none">
                <a:solidFill>
                  <a:srgbClr val="182947"/>
                </a:solidFill>
                <a:latin typeface="Montserrat Light"/>
                <a:ea typeface="Montserrat Light"/>
                <a:cs typeface="Montserrat Light"/>
                <a:sym typeface="Montserrat Light"/>
              </a:rPr>
              <a:t>допомога тваринам</a:t>
            </a:r>
            <a:endParaRPr sz="2400" b="0" i="0" u="none" strike="noStrike" cap="none">
              <a:solidFill>
                <a:srgbClr val="182947"/>
              </a:solidFill>
              <a:latin typeface="Montserrat Light"/>
              <a:ea typeface="Montserrat Light"/>
              <a:cs typeface="Montserrat Light"/>
              <a:sym typeface="Montserrat Light"/>
            </a:endParaRPr>
          </a:p>
        </p:txBody>
      </p:sp>
      <p:sp>
        <p:nvSpPr>
          <p:cNvPr id="496" name="Google Shape;496;p18"/>
          <p:cNvSpPr txBox="1"/>
          <p:nvPr/>
        </p:nvSpPr>
        <p:spPr>
          <a:xfrm>
            <a:off x="2002994" y="5104700"/>
            <a:ext cx="1847967"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uk-UA" sz="6000" b="0" i="0" u="none" strike="noStrike" cap="none" dirty="0">
                <a:solidFill>
                  <a:srgbClr val="FFC000"/>
                </a:solidFill>
                <a:latin typeface="Montserrat SemiBold"/>
                <a:ea typeface="Montserrat SemiBold"/>
                <a:cs typeface="Montserrat SemiBold"/>
                <a:sym typeface="Montserrat SemiBold"/>
              </a:rPr>
              <a:t>0</a:t>
            </a:r>
            <a:endParaRPr sz="6000" b="0" i="0" u="none" strike="noStrike" cap="none" dirty="0">
              <a:solidFill>
                <a:srgbClr val="FFC000"/>
              </a:solidFill>
              <a:latin typeface="Montserrat SemiBold"/>
              <a:ea typeface="Montserrat SemiBold"/>
              <a:cs typeface="Montserrat SemiBold"/>
              <a:sym typeface="Montserrat SemiBold"/>
            </a:endParaRPr>
          </a:p>
        </p:txBody>
      </p:sp>
      <p:pic>
        <p:nvPicPr>
          <p:cNvPr id="497" name="Google Shape;497;p18"/>
          <p:cNvPicPr preferRelativeResize="0"/>
          <p:nvPr/>
        </p:nvPicPr>
        <p:blipFill rotWithShape="1">
          <a:blip r:embed="rId7">
            <a:alphaModFix/>
          </a:blip>
          <a:srcRect/>
          <a:stretch/>
        </p:blipFill>
        <p:spPr>
          <a:xfrm>
            <a:off x="6218483" y="4313760"/>
            <a:ext cx="1698468" cy="1581879"/>
          </a:xfrm>
          <a:prstGeom prst="rect">
            <a:avLst/>
          </a:prstGeom>
          <a:noFill/>
          <a:ln>
            <a:noFill/>
          </a:ln>
        </p:spPr>
      </p:pic>
      <p:sp>
        <p:nvSpPr>
          <p:cNvPr id="498" name="Google Shape;498;p18"/>
          <p:cNvSpPr txBox="1"/>
          <p:nvPr/>
        </p:nvSpPr>
        <p:spPr>
          <a:xfrm>
            <a:off x="8151779" y="4428146"/>
            <a:ext cx="3805465"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uk-UA" sz="2400" b="0" i="0" u="none" strike="noStrike" cap="none">
                <a:solidFill>
                  <a:srgbClr val="182947"/>
                </a:solidFill>
                <a:latin typeface="Montserrat Light"/>
                <a:ea typeface="Montserrat Light"/>
                <a:cs typeface="Montserrat Light"/>
                <a:sym typeface="Montserrat Light"/>
              </a:rPr>
              <a:t>Отримано подяку</a:t>
            </a:r>
            <a:endParaRPr sz="2400" b="0" i="0" u="none" strike="noStrike" cap="none">
              <a:solidFill>
                <a:srgbClr val="182947"/>
              </a:solidFill>
              <a:latin typeface="Montserrat Light"/>
              <a:ea typeface="Montserrat Light"/>
              <a:cs typeface="Montserrat Light"/>
              <a:sym typeface="Montserrat Light"/>
            </a:endParaRPr>
          </a:p>
        </p:txBody>
      </p:sp>
      <p:sp>
        <p:nvSpPr>
          <p:cNvPr id="499" name="Google Shape;499;p18"/>
          <p:cNvSpPr txBox="1"/>
          <p:nvPr/>
        </p:nvSpPr>
        <p:spPr>
          <a:xfrm>
            <a:off x="8233700" y="4997678"/>
            <a:ext cx="1847967" cy="101562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uk-UA" sz="6000" dirty="0">
                <a:solidFill>
                  <a:srgbClr val="FFC000"/>
                </a:solidFill>
                <a:latin typeface="Montserrat SemiBold"/>
                <a:ea typeface="Montserrat SemiBold"/>
                <a:cs typeface="Montserrat SemiBold"/>
                <a:sym typeface="Montserrat SemiBold"/>
              </a:rPr>
              <a:t>0</a:t>
            </a:r>
            <a:endParaRPr sz="6000" b="0" i="0" u="none" strike="noStrike" cap="none" dirty="0">
              <a:solidFill>
                <a:srgbClr val="FFC000"/>
              </a:solidFill>
              <a:latin typeface="Montserrat SemiBold"/>
              <a:ea typeface="Montserrat SemiBold"/>
              <a:cs typeface="Montserrat SemiBold"/>
              <a:sym typeface="Montserrat SemiBold"/>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09"/>
        <p:cNvGrpSpPr/>
        <p:nvPr/>
      </p:nvGrpSpPr>
      <p:grpSpPr>
        <a:xfrm>
          <a:off x="0" y="0"/>
          <a:ext cx="0" cy="0"/>
          <a:chOff x="0" y="0"/>
          <a:chExt cx="0" cy="0"/>
        </a:xfrm>
      </p:grpSpPr>
      <p:pic>
        <p:nvPicPr>
          <p:cNvPr id="510" name="Google Shape;510;p20"/>
          <p:cNvPicPr preferRelativeResize="0"/>
          <p:nvPr/>
        </p:nvPicPr>
        <p:blipFill rotWithShape="1">
          <a:blip r:embed="rId3">
            <a:alphaModFix/>
          </a:blip>
          <a:srcRect/>
          <a:stretch/>
        </p:blipFill>
        <p:spPr>
          <a:xfrm>
            <a:off x="-509048" y="40"/>
            <a:ext cx="12192073" cy="6857960"/>
          </a:xfrm>
          <a:prstGeom prst="rect">
            <a:avLst/>
          </a:prstGeom>
          <a:noFill/>
          <a:ln>
            <a:noFill/>
          </a:ln>
        </p:spPr>
      </p:pic>
      <p:sp>
        <p:nvSpPr>
          <p:cNvPr id="511" name="Google Shape;511;p20"/>
          <p:cNvSpPr/>
          <p:nvPr/>
        </p:nvSpPr>
        <p:spPr>
          <a:xfrm>
            <a:off x="304801" y="539253"/>
            <a:ext cx="609600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dirty="0">
              <a:solidFill>
                <a:srgbClr val="FFFFFF"/>
              </a:solidFill>
              <a:latin typeface="Montserrat SemiBold"/>
              <a:ea typeface="Montserrat SemiBold"/>
              <a:cs typeface="Montserrat SemiBold"/>
              <a:sym typeface="Montserrat SemiBold"/>
            </a:endParaRPr>
          </a:p>
        </p:txBody>
      </p:sp>
      <p:pic>
        <p:nvPicPr>
          <p:cNvPr id="4" name="Google Shape;100;p35">
            <a:extLst>
              <a:ext uri="{FF2B5EF4-FFF2-40B4-BE49-F238E27FC236}">
                <a16:creationId xmlns:a16="http://schemas.microsoft.com/office/drawing/2014/main" id="{D400D4BE-34F4-467F-9260-D92553E09761}"/>
              </a:ext>
            </a:extLst>
          </p:cNvPr>
          <p:cNvPicPr preferRelativeResize="0"/>
          <p:nvPr/>
        </p:nvPicPr>
        <p:blipFill rotWithShape="1">
          <a:blip r:embed="rId4">
            <a:alphaModFix/>
          </a:blip>
          <a:srcRect/>
          <a:stretch/>
        </p:blipFill>
        <p:spPr>
          <a:xfrm>
            <a:off x="2521179" y="-165371"/>
            <a:ext cx="5993130" cy="5029200"/>
          </a:xfrm>
          <a:prstGeom prst="rect">
            <a:avLst/>
          </a:prstGeom>
          <a:noFill/>
          <a:ln>
            <a:noFill/>
          </a:ln>
        </p:spPr>
      </p:pic>
      <p:sp>
        <p:nvSpPr>
          <p:cNvPr id="2" name="TextBox 1">
            <a:extLst>
              <a:ext uri="{FF2B5EF4-FFF2-40B4-BE49-F238E27FC236}">
                <a16:creationId xmlns:a16="http://schemas.microsoft.com/office/drawing/2014/main" id="{428A0B55-6C49-4CB0-B41A-F9CD64A07886}"/>
              </a:ext>
            </a:extLst>
          </p:cNvPr>
          <p:cNvSpPr txBox="1"/>
          <p:nvPr/>
        </p:nvSpPr>
        <p:spPr>
          <a:xfrm>
            <a:off x="3352801" y="3563332"/>
            <a:ext cx="4100660" cy="584775"/>
          </a:xfrm>
          <a:prstGeom prst="rect">
            <a:avLst/>
          </a:prstGeom>
          <a:noFill/>
        </p:spPr>
        <p:txBody>
          <a:bodyPr wrap="square" rtlCol="0">
            <a:spAutoFit/>
          </a:bodyPr>
          <a:lstStyle/>
          <a:p>
            <a:pPr algn="ctr"/>
            <a:r>
              <a:rPr lang="uk-UA" sz="3200" dirty="0">
                <a:solidFill>
                  <a:schemeClr val="bg2">
                    <a:lumMod val="50000"/>
                  </a:schemeClr>
                </a:solidFill>
              </a:rPr>
              <a:t>ДЯКУЮ ЗА УВАГУ!</a:t>
            </a:r>
            <a:endParaRPr lang="ru-UA" sz="3200" dirty="0">
              <a:solidFill>
                <a:schemeClr val="bg2">
                  <a:lumMod val="50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pic>
        <p:nvPicPr>
          <p:cNvPr id="105" name="Google Shape;105;p2"/>
          <p:cNvPicPr preferRelativeResize="0"/>
          <p:nvPr/>
        </p:nvPicPr>
        <p:blipFill rotWithShape="1">
          <a:blip r:embed="rId3">
            <a:alphaModFix/>
          </a:blip>
          <a:srcRect/>
          <a:stretch/>
        </p:blipFill>
        <p:spPr>
          <a:xfrm>
            <a:off x="0" y="0"/>
            <a:ext cx="12258677" cy="6857960"/>
          </a:xfrm>
          <a:prstGeom prst="rect">
            <a:avLst/>
          </a:prstGeom>
          <a:noFill/>
          <a:ln>
            <a:noFill/>
          </a:ln>
        </p:spPr>
      </p:pic>
      <p:pic>
        <p:nvPicPr>
          <p:cNvPr id="106" name="Google Shape;106;p2"/>
          <p:cNvPicPr preferRelativeResize="0"/>
          <p:nvPr/>
        </p:nvPicPr>
        <p:blipFill rotWithShape="1">
          <a:blip r:embed="rId4">
            <a:alphaModFix/>
          </a:blip>
          <a:srcRect/>
          <a:stretch/>
        </p:blipFill>
        <p:spPr>
          <a:xfrm>
            <a:off x="458841" y="2013328"/>
            <a:ext cx="1080000" cy="1080000"/>
          </a:xfrm>
          <a:prstGeom prst="rect">
            <a:avLst/>
          </a:prstGeom>
          <a:noFill/>
          <a:ln>
            <a:noFill/>
          </a:ln>
        </p:spPr>
      </p:pic>
      <p:sp>
        <p:nvSpPr>
          <p:cNvPr id="107" name="Google Shape;107;p2"/>
          <p:cNvSpPr txBox="1"/>
          <p:nvPr/>
        </p:nvSpPr>
        <p:spPr>
          <a:xfrm>
            <a:off x="2690952" y="2076269"/>
            <a:ext cx="5898569"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rgbClr val="182947"/>
                </a:solidFill>
                <a:latin typeface="Montserrat Medium"/>
                <a:ea typeface="Montserrat Medium"/>
                <a:cs typeface="Montserrat Medium"/>
                <a:sym typeface="Montserrat Medium"/>
              </a:rPr>
              <a:t>населених пунктів на території громади</a:t>
            </a:r>
            <a:endParaRPr sz="2800" b="0" i="0" u="none" strike="noStrike" cap="none">
              <a:solidFill>
                <a:srgbClr val="182947"/>
              </a:solidFill>
              <a:latin typeface="Montserrat Medium"/>
              <a:ea typeface="Montserrat Medium"/>
              <a:cs typeface="Montserrat Medium"/>
              <a:sym typeface="Montserrat Medium"/>
            </a:endParaRPr>
          </a:p>
        </p:txBody>
      </p:sp>
      <p:sp>
        <p:nvSpPr>
          <p:cNvPr id="108" name="Google Shape;108;p2"/>
          <p:cNvSpPr txBox="1"/>
          <p:nvPr/>
        </p:nvSpPr>
        <p:spPr>
          <a:xfrm>
            <a:off x="1678496" y="2260934"/>
            <a:ext cx="744220"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uk-UA" sz="3200" b="0" i="0" u="none" strike="noStrike" cap="none" dirty="0">
                <a:solidFill>
                  <a:srgbClr val="FF0000"/>
                </a:solidFill>
                <a:latin typeface="Montserrat SemiBold"/>
                <a:ea typeface="Montserrat SemiBold"/>
                <a:cs typeface="Montserrat SemiBold"/>
                <a:sym typeface="Montserrat SemiBold"/>
              </a:rPr>
              <a:t>5</a:t>
            </a:r>
            <a:endParaRPr sz="3200" b="0" i="0" u="none" strike="noStrike" cap="none" dirty="0">
              <a:solidFill>
                <a:srgbClr val="FF0000"/>
              </a:solidFill>
              <a:latin typeface="Montserrat SemiBold"/>
              <a:ea typeface="Montserrat SemiBold"/>
              <a:cs typeface="Montserrat SemiBold"/>
              <a:sym typeface="Montserrat SemiBold"/>
            </a:endParaRPr>
          </a:p>
        </p:txBody>
      </p:sp>
      <p:pic>
        <p:nvPicPr>
          <p:cNvPr id="109" name="Google Shape;109;p2"/>
          <p:cNvPicPr preferRelativeResize="0"/>
          <p:nvPr/>
        </p:nvPicPr>
        <p:blipFill rotWithShape="1">
          <a:blip r:embed="rId5">
            <a:alphaModFix/>
          </a:blip>
          <a:srcRect/>
          <a:stretch/>
        </p:blipFill>
        <p:spPr>
          <a:xfrm>
            <a:off x="419368" y="3443764"/>
            <a:ext cx="1149608" cy="1128821"/>
          </a:xfrm>
          <a:prstGeom prst="rect">
            <a:avLst/>
          </a:prstGeom>
          <a:noFill/>
          <a:ln>
            <a:noFill/>
          </a:ln>
        </p:spPr>
      </p:pic>
      <p:sp>
        <p:nvSpPr>
          <p:cNvPr id="110" name="Google Shape;110;p2"/>
          <p:cNvSpPr txBox="1"/>
          <p:nvPr/>
        </p:nvSpPr>
        <p:spPr>
          <a:xfrm>
            <a:off x="3049574" y="3769742"/>
            <a:ext cx="4479635"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rgbClr val="182947"/>
                </a:solidFill>
                <a:latin typeface="Montserrat Medium"/>
                <a:ea typeface="Montserrat Medium"/>
                <a:cs typeface="Montserrat Medium"/>
                <a:sym typeface="Montserrat Medium"/>
              </a:rPr>
              <a:t>Проживає мешканців</a:t>
            </a:r>
            <a:endParaRPr sz="2800" b="0" i="0" u="none" strike="noStrike" cap="none">
              <a:solidFill>
                <a:srgbClr val="182947"/>
              </a:solidFill>
              <a:latin typeface="Montserrat Medium"/>
              <a:ea typeface="Montserrat Medium"/>
              <a:cs typeface="Montserrat Medium"/>
              <a:sym typeface="Montserrat Medium"/>
            </a:endParaRPr>
          </a:p>
        </p:txBody>
      </p:sp>
      <p:sp>
        <p:nvSpPr>
          <p:cNvPr id="111" name="Google Shape;111;p2"/>
          <p:cNvSpPr txBox="1"/>
          <p:nvPr/>
        </p:nvSpPr>
        <p:spPr>
          <a:xfrm>
            <a:off x="1678496" y="3738965"/>
            <a:ext cx="1426947"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uk-UA" sz="3200" b="0" i="0" u="none" strike="noStrike" cap="none" dirty="0">
                <a:solidFill>
                  <a:srgbClr val="FF0000"/>
                </a:solidFill>
                <a:latin typeface="Montserrat SemiBold"/>
                <a:ea typeface="Montserrat SemiBold"/>
                <a:cs typeface="Montserrat SemiBold"/>
                <a:sym typeface="Montserrat SemiBold"/>
              </a:rPr>
              <a:t>8370</a:t>
            </a:r>
            <a:endParaRPr sz="3200" b="0" i="0" u="none" strike="noStrike" cap="none" dirty="0">
              <a:solidFill>
                <a:srgbClr val="FF0000"/>
              </a:solidFill>
              <a:latin typeface="Montserrat SemiBold"/>
              <a:ea typeface="Montserrat SemiBold"/>
              <a:cs typeface="Montserrat SemiBold"/>
              <a:sym typeface="Montserrat SemiBold"/>
            </a:endParaRPr>
          </a:p>
        </p:txBody>
      </p:sp>
      <p:sp>
        <p:nvSpPr>
          <p:cNvPr id="112" name="Google Shape;112;p2"/>
          <p:cNvSpPr txBox="1"/>
          <p:nvPr/>
        </p:nvSpPr>
        <p:spPr>
          <a:xfrm>
            <a:off x="2587658" y="4903859"/>
            <a:ext cx="5796541"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rgbClr val="182947"/>
                </a:solidFill>
                <a:latin typeface="Montserrat Medium"/>
                <a:ea typeface="Montserrat Medium"/>
                <a:cs typeface="Montserrat Medium"/>
                <a:sym typeface="Montserrat Medium"/>
              </a:rPr>
              <a:t>Поліцейські офіцери громади, які обслуговують ТГ</a:t>
            </a:r>
            <a:endParaRPr sz="2800" b="0" i="0" u="none" strike="noStrike" cap="none">
              <a:solidFill>
                <a:srgbClr val="182947"/>
              </a:solidFill>
              <a:latin typeface="Montserrat Medium"/>
              <a:ea typeface="Montserrat Medium"/>
              <a:cs typeface="Montserrat Medium"/>
              <a:sym typeface="Montserrat Medium"/>
            </a:endParaRPr>
          </a:p>
        </p:txBody>
      </p:sp>
      <p:sp>
        <p:nvSpPr>
          <p:cNvPr id="113" name="Google Shape;113;p2"/>
          <p:cNvSpPr/>
          <p:nvPr/>
        </p:nvSpPr>
        <p:spPr>
          <a:xfrm>
            <a:off x="431574" y="5112941"/>
            <a:ext cx="1080000" cy="1080000"/>
          </a:xfrm>
          <a:prstGeom prst="ellipse">
            <a:avLst/>
          </a:prstGeom>
          <a:solidFill>
            <a:schemeClr val="lt1"/>
          </a:solidFill>
          <a:ln w="3810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14" name="Google Shape;114;p2"/>
          <p:cNvPicPr preferRelativeResize="0"/>
          <p:nvPr/>
        </p:nvPicPr>
        <p:blipFill rotWithShape="1">
          <a:blip r:embed="rId6">
            <a:alphaModFix/>
          </a:blip>
          <a:srcRect/>
          <a:stretch/>
        </p:blipFill>
        <p:spPr>
          <a:xfrm>
            <a:off x="562530" y="5257066"/>
            <a:ext cx="818088" cy="791749"/>
          </a:xfrm>
          <a:prstGeom prst="rect">
            <a:avLst/>
          </a:prstGeom>
          <a:noFill/>
          <a:ln>
            <a:noFill/>
          </a:ln>
        </p:spPr>
      </p:pic>
      <p:sp>
        <p:nvSpPr>
          <p:cNvPr id="115" name="Google Shape;115;p2"/>
          <p:cNvSpPr txBox="1"/>
          <p:nvPr/>
        </p:nvSpPr>
        <p:spPr>
          <a:xfrm>
            <a:off x="2690952" y="393869"/>
            <a:ext cx="6276715"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dirty="0">
                <a:solidFill>
                  <a:schemeClr val="lt1"/>
                </a:solidFill>
                <a:latin typeface="Montserrat SemiBold"/>
                <a:ea typeface="Montserrat SemiBold"/>
                <a:cs typeface="Montserrat SemiBold"/>
                <a:sym typeface="Montserrat SemiBold"/>
              </a:rPr>
              <a:t>Краснокутської селищної ради</a:t>
            </a:r>
            <a:endParaRPr sz="2800" b="0" i="0" u="none" strike="noStrike" cap="none" dirty="0">
              <a:solidFill>
                <a:schemeClr val="lt1"/>
              </a:solidFill>
              <a:latin typeface="Montserrat SemiBold"/>
              <a:ea typeface="Montserrat SemiBold"/>
              <a:cs typeface="Montserrat SemiBold"/>
              <a:sym typeface="Montserrat SemiBold"/>
            </a:endParaRPr>
          </a:p>
        </p:txBody>
      </p:sp>
      <p:cxnSp>
        <p:nvCxnSpPr>
          <p:cNvPr id="116" name="Google Shape;116;p2"/>
          <p:cNvCxnSpPr/>
          <p:nvPr/>
        </p:nvCxnSpPr>
        <p:spPr>
          <a:xfrm flipH="1">
            <a:off x="8652435" y="1974242"/>
            <a:ext cx="12715" cy="4637359"/>
          </a:xfrm>
          <a:prstGeom prst="straightConnector1">
            <a:avLst/>
          </a:prstGeom>
          <a:noFill/>
          <a:ln w="38100" cap="flat" cmpd="sng">
            <a:solidFill>
              <a:schemeClr val="accent4"/>
            </a:solidFill>
            <a:prstDash val="solid"/>
            <a:miter lim="800000"/>
            <a:headEnd type="none" w="sm" len="sm"/>
            <a:tailEnd type="none" w="sm" len="sm"/>
          </a:ln>
        </p:spPr>
      </p:cxnSp>
      <p:sp>
        <p:nvSpPr>
          <p:cNvPr id="118" name="Google Shape;118;p2"/>
          <p:cNvSpPr txBox="1"/>
          <p:nvPr/>
        </p:nvSpPr>
        <p:spPr>
          <a:xfrm>
            <a:off x="1678496" y="5380893"/>
            <a:ext cx="428322"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uk-UA" sz="3200" b="1" dirty="0">
                <a:solidFill>
                  <a:srgbClr val="FF0000"/>
                </a:solidFill>
                <a:latin typeface="Montserrat SemiBold"/>
                <a:ea typeface="Montserrat SemiBold"/>
                <a:cs typeface="Montserrat SemiBold"/>
                <a:sym typeface="Montserrat SemiBold"/>
              </a:rPr>
              <a:t>1</a:t>
            </a:r>
            <a:endParaRPr sz="3200" b="1" i="0" u="none" strike="noStrike" cap="none" dirty="0">
              <a:solidFill>
                <a:srgbClr val="FF0000"/>
              </a:solidFill>
              <a:latin typeface="Montserrat SemiBold"/>
              <a:ea typeface="Montserrat SemiBold"/>
              <a:cs typeface="Montserrat SemiBold"/>
              <a:sym typeface="Montserrat SemiBold"/>
            </a:endParaRPr>
          </a:p>
        </p:txBody>
      </p:sp>
      <p:sp>
        <p:nvSpPr>
          <p:cNvPr id="5" name="TextBox 4">
            <a:extLst>
              <a:ext uri="{FF2B5EF4-FFF2-40B4-BE49-F238E27FC236}">
                <a16:creationId xmlns:a16="http://schemas.microsoft.com/office/drawing/2014/main" id="{0E76AEF4-67E8-0C61-E502-1BCCDFF95A1C}"/>
              </a:ext>
            </a:extLst>
          </p:cNvPr>
          <p:cNvSpPr txBox="1"/>
          <p:nvPr/>
        </p:nvSpPr>
        <p:spPr>
          <a:xfrm>
            <a:off x="1678496" y="6048815"/>
            <a:ext cx="6815716" cy="391967"/>
          </a:xfrm>
          <a:prstGeom prst="rect">
            <a:avLst/>
          </a:prstGeom>
          <a:noFill/>
        </p:spPr>
        <p:txBody>
          <a:bodyPr wrap="square">
            <a:spAutoFit/>
          </a:bodyPr>
          <a:lstStyle/>
          <a:p>
            <a:pPr eaLnBrk="1" hangingPunct="1">
              <a:lnSpc>
                <a:spcPct val="107000"/>
              </a:lnSpc>
              <a:spcBef>
                <a:spcPct val="0"/>
              </a:spcBef>
              <a:buFontTx/>
              <a:buNone/>
            </a:pPr>
            <a:r>
              <a:rPr lang="uk-UA" altLang="ru-RU" sz="2000" dirty="0">
                <a:solidFill>
                  <a:srgbClr val="FF0000"/>
                </a:solidFill>
                <a:latin typeface="Proxima Nova Lt"/>
              </a:rPr>
              <a:t>капітан поліції – </a:t>
            </a:r>
            <a:r>
              <a:rPr lang="uk-UA" altLang="ru-RU" sz="2000" dirty="0" err="1">
                <a:solidFill>
                  <a:srgbClr val="FF0000"/>
                </a:solidFill>
                <a:latin typeface="Proxima Nova Lt"/>
              </a:rPr>
              <a:t>Івахненко</a:t>
            </a:r>
            <a:r>
              <a:rPr lang="uk-UA" altLang="ru-RU" sz="2000" dirty="0">
                <a:solidFill>
                  <a:srgbClr val="FF0000"/>
                </a:solidFill>
                <a:latin typeface="Proxima Nova Lt"/>
              </a:rPr>
              <a:t> Владислав Миколайович</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pic>
        <p:nvPicPr>
          <p:cNvPr id="148" name="Google Shape;148;p5"/>
          <p:cNvPicPr preferRelativeResize="0"/>
          <p:nvPr/>
        </p:nvPicPr>
        <p:blipFill rotWithShape="1">
          <a:blip r:embed="rId3">
            <a:alphaModFix/>
          </a:blip>
          <a:srcRect/>
          <a:stretch/>
        </p:blipFill>
        <p:spPr>
          <a:xfrm>
            <a:off x="0" y="0"/>
            <a:ext cx="12192001" cy="6857960"/>
          </a:xfrm>
          <a:prstGeom prst="rect">
            <a:avLst/>
          </a:prstGeom>
          <a:noFill/>
          <a:ln>
            <a:noFill/>
          </a:ln>
        </p:spPr>
      </p:pic>
      <p:pic>
        <p:nvPicPr>
          <p:cNvPr id="149" name="Google Shape;149;p5"/>
          <p:cNvPicPr preferRelativeResize="0"/>
          <p:nvPr/>
        </p:nvPicPr>
        <p:blipFill rotWithShape="1">
          <a:blip r:embed="rId4">
            <a:alphaModFix/>
          </a:blip>
          <a:srcRect/>
          <a:stretch/>
        </p:blipFill>
        <p:spPr>
          <a:xfrm>
            <a:off x="2658822" y="2286000"/>
            <a:ext cx="629510" cy="629510"/>
          </a:xfrm>
          <a:prstGeom prst="rect">
            <a:avLst/>
          </a:prstGeom>
          <a:noFill/>
          <a:ln>
            <a:noFill/>
          </a:ln>
        </p:spPr>
      </p:pic>
      <p:pic>
        <p:nvPicPr>
          <p:cNvPr id="150" name="Google Shape;150;p5"/>
          <p:cNvPicPr preferRelativeResize="0"/>
          <p:nvPr/>
        </p:nvPicPr>
        <p:blipFill rotWithShape="1">
          <a:blip r:embed="rId5">
            <a:alphaModFix/>
          </a:blip>
          <a:srcRect/>
          <a:stretch/>
        </p:blipFill>
        <p:spPr>
          <a:xfrm>
            <a:off x="8974270" y="2286000"/>
            <a:ext cx="608740" cy="608740"/>
          </a:xfrm>
          <a:prstGeom prst="rect">
            <a:avLst/>
          </a:prstGeom>
          <a:noFill/>
          <a:ln>
            <a:noFill/>
          </a:ln>
        </p:spPr>
      </p:pic>
      <p:sp>
        <p:nvSpPr>
          <p:cNvPr id="151" name="Google Shape;151;p5"/>
          <p:cNvSpPr txBox="1"/>
          <p:nvPr/>
        </p:nvSpPr>
        <p:spPr>
          <a:xfrm>
            <a:off x="1070535" y="2994925"/>
            <a:ext cx="3954929" cy="273917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dirty="0">
                <a:solidFill>
                  <a:srgbClr val="182947"/>
                </a:solidFill>
                <a:latin typeface="Proxima Nova"/>
                <a:ea typeface="Proxima Nova"/>
                <a:cs typeface="Proxima Nova"/>
                <a:sym typeface="Proxima Nova"/>
              </a:rPr>
              <a:t>Обслуговано викликів</a:t>
            </a:r>
          </a:p>
          <a:p>
            <a:pPr marL="0" marR="0" lvl="0" indent="0" algn="l" rtl="0">
              <a:lnSpc>
                <a:spcPct val="100000"/>
              </a:lnSpc>
              <a:spcBef>
                <a:spcPts val="0"/>
              </a:spcBef>
              <a:spcAft>
                <a:spcPts val="0"/>
              </a:spcAft>
              <a:buClr>
                <a:srgbClr val="000000"/>
              </a:buClr>
              <a:buSzPts val="2800"/>
              <a:buFont typeface="Arial"/>
              <a:buNone/>
            </a:pPr>
            <a:endParaRPr lang="uk-UA" sz="2800" dirty="0">
              <a:solidFill>
                <a:srgbClr val="182947"/>
              </a:solidFill>
              <a:latin typeface="Proxima Nova"/>
              <a:ea typeface="Proxima Nova"/>
              <a:cs typeface="Proxima Nova"/>
              <a:sym typeface="Proxima Nova"/>
            </a:endParaRPr>
          </a:p>
          <a:p>
            <a:pPr marL="0" marR="0" lvl="0" indent="0" algn="l" rtl="0">
              <a:lnSpc>
                <a:spcPct val="100000"/>
              </a:lnSpc>
              <a:spcBef>
                <a:spcPts val="0"/>
              </a:spcBef>
              <a:spcAft>
                <a:spcPts val="0"/>
              </a:spcAft>
              <a:buClr>
                <a:srgbClr val="000000"/>
              </a:buClr>
              <a:buSzPts val="2800"/>
              <a:buFont typeface="Arial"/>
              <a:buNone/>
            </a:pPr>
            <a:r>
              <a:rPr lang="uk-UA" sz="2800" b="0" i="0" u="none" strike="noStrike" cap="none" dirty="0">
                <a:solidFill>
                  <a:srgbClr val="182947"/>
                </a:solidFill>
                <a:latin typeface="Proxima Nova"/>
                <a:ea typeface="Proxima Nova"/>
                <a:cs typeface="Proxima Nova"/>
                <a:sym typeface="Proxima Nova"/>
              </a:rPr>
              <a:t> </a:t>
            </a:r>
          </a:p>
          <a:p>
            <a:pPr marL="0" marR="0" lvl="0" indent="0" algn="l" rtl="0">
              <a:lnSpc>
                <a:spcPct val="100000"/>
              </a:lnSpc>
              <a:spcBef>
                <a:spcPts val="0"/>
              </a:spcBef>
              <a:spcAft>
                <a:spcPts val="0"/>
              </a:spcAft>
              <a:buClr>
                <a:srgbClr val="000000"/>
              </a:buClr>
              <a:buSzPts val="2800"/>
              <a:buFont typeface="Arial"/>
              <a:buNone/>
            </a:pPr>
            <a:r>
              <a:rPr lang="uk-UA" sz="2800" dirty="0">
                <a:solidFill>
                  <a:srgbClr val="182947"/>
                </a:solidFill>
                <a:latin typeface="Proxima Nova"/>
                <a:ea typeface="Proxima Nova"/>
                <a:cs typeface="Proxima Nova"/>
                <a:sym typeface="Proxima Nova"/>
              </a:rPr>
              <a:t>	      </a:t>
            </a:r>
            <a:r>
              <a:rPr lang="uk-UA" sz="6000" dirty="0">
                <a:solidFill>
                  <a:srgbClr val="182947"/>
                </a:solidFill>
                <a:latin typeface="Proxima Nova"/>
                <a:ea typeface="Proxima Nova"/>
                <a:cs typeface="Proxima Nova"/>
                <a:sym typeface="Proxima Nova"/>
              </a:rPr>
              <a:t>18</a:t>
            </a:r>
            <a:r>
              <a:rPr lang="uk-UA" sz="2800" dirty="0">
                <a:solidFill>
                  <a:srgbClr val="182947"/>
                </a:solidFill>
                <a:latin typeface="Proxima Nova"/>
                <a:ea typeface="Proxima Nova"/>
                <a:cs typeface="Proxima Nova"/>
                <a:sym typeface="Proxima Nova"/>
              </a:rPr>
              <a:t>	</a:t>
            </a:r>
          </a:p>
          <a:p>
            <a:pPr marL="0" marR="0" lvl="0" indent="0" algn="l" rtl="0">
              <a:lnSpc>
                <a:spcPct val="100000"/>
              </a:lnSpc>
              <a:spcBef>
                <a:spcPts val="0"/>
              </a:spcBef>
              <a:spcAft>
                <a:spcPts val="0"/>
              </a:spcAft>
              <a:buClr>
                <a:srgbClr val="000000"/>
              </a:buClr>
              <a:buSzPts val="2800"/>
              <a:buFont typeface="Arial"/>
              <a:buNone/>
            </a:pPr>
            <a:endParaRPr sz="2800" b="0" i="0" u="none" strike="noStrike" cap="none" dirty="0">
              <a:solidFill>
                <a:srgbClr val="182947"/>
              </a:solidFill>
              <a:latin typeface="Proxima Nova"/>
              <a:ea typeface="Proxima Nova"/>
              <a:cs typeface="Proxima Nova"/>
              <a:sym typeface="Proxima Nova"/>
            </a:endParaRPr>
          </a:p>
        </p:txBody>
      </p:sp>
      <p:sp>
        <p:nvSpPr>
          <p:cNvPr id="152" name="Google Shape;152;p5"/>
          <p:cNvSpPr txBox="1"/>
          <p:nvPr/>
        </p:nvSpPr>
        <p:spPr>
          <a:xfrm>
            <a:off x="7166535" y="2994925"/>
            <a:ext cx="4011034"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dirty="0">
                <a:solidFill>
                  <a:srgbClr val="182947"/>
                </a:solidFill>
                <a:latin typeface="Proxima Nova"/>
                <a:ea typeface="Proxima Nova"/>
                <a:cs typeface="Proxima Nova"/>
                <a:sym typeface="Proxima Nova"/>
              </a:rPr>
              <a:t>Розглянуто матеріалів</a:t>
            </a:r>
            <a:endParaRPr sz="2800" b="0" i="0" u="none" strike="noStrike" cap="none" dirty="0">
              <a:solidFill>
                <a:srgbClr val="182947"/>
              </a:solidFill>
              <a:latin typeface="Proxima Nova"/>
              <a:ea typeface="Proxima Nova"/>
              <a:cs typeface="Proxima Nova"/>
              <a:sym typeface="Proxima Nova"/>
            </a:endParaRPr>
          </a:p>
        </p:txBody>
      </p:sp>
      <p:cxnSp>
        <p:nvCxnSpPr>
          <p:cNvPr id="153" name="Google Shape;153;p5"/>
          <p:cNvCxnSpPr/>
          <p:nvPr/>
        </p:nvCxnSpPr>
        <p:spPr>
          <a:xfrm>
            <a:off x="6095999" y="2579985"/>
            <a:ext cx="0" cy="3620790"/>
          </a:xfrm>
          <a:prstGeom prst="straightConnector1">
            <a:avLst/>
          </a:prstGeom>
          <a:noFill/>
          <a:ln w="28575" cap="flat" cmpd="sng">
            <a:solidFill>
              <a:schemeClr val="accent4"/>
            </a:solidFill>
            <a:prstDash val="solid"/>
            <a:miter lim="800000"/>
            <a:headEnd type="none" w="sm" len="sm"/>
            <a:tailEnd type="none" w="sm" len="sm"/>
          </a:ln>
        </p:spPr>
      </p:cxnSp>
      <p:sp>
        <p:nvSpPr>
          <p:cNvPr id="154" name="Google Shape;154;p5"/>
          <p:cNvSpPr txBox="1"/>
          <p:nvPr/>
        </p:nvSpPr>
        <p:spPr>
          <a:xfrm>
            <a:off x="277672" y="559343"/>
            <a:ext cx="6485084"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dirty="0">
                <a:solidFill>
                  <a:schemeClr val="lt1"/>
                </a:solidFill>
                <a:latin typeface="Montserrat SemiBold"/>
                <a:ea typeface="Montserrat SemiBold"/>
                <a:cs typeface="Montserrat SemiBold"/>
                <a:sym typeface="Montserrat SemiBold"/>
              </a:rPr>
              <a:t>РЕЗУЛЬТАТИ ДІЯЛЬНОСТІ 2024</a:t>
            </a:r>
            <a:endParaRPr sz="2800" b="0" i="0" u="none" strike="noStrike" cap="none" dirty="0">
              <a:solidFill>
                <a:schemeClr val="lt1"/>
              </a:solidFill>
              <a:latin typeface="Montserrat SemiBold"/>
              <a:ea typeface="Montserrat SemiBold"/>
              <a:cs typeface="Montserrat SemiBold"/>
              <a:sym typeface="Montserrat SemiBold"/>
            </a:endParaRPr>
          </a:p>
        </p:txBody>
      </p:sp>
      <p:sp>
        <p:nvSpPr>
          <p:cNvPr id="155" name="Google Shape;155;p5"/>
          <p:cNvSpPr txBox="1"/>
          <p:nvPr/>
        </p:nvSpPr>
        <p:spPr>
          <a:xfrm>
            <a:off x="8633361" y="4175116"/>
            <a:ext cx="2123536"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uk-UA" sz="6000" b="0" i="0" u="none" strike="noStrike" cap="none" dirty="0">
                <a:solidFill>
                  <a:srgbClr val="182947"/>
                </a:solidFill>
                <a:latin typeface="Proxima Nova"/>
                <a:ea typeface="Proxima Nova"/>
                <a:cs typeface="Proxima Nova"/>
                <a:sym typeface="Proxima Nova"/>
              </a:rPr>
              <a:t>94 </a:t>
            </a:r>
            <a:endParaRPr sz="6000" b="0" i="0" u="none" strike="noStrike" cap="none" dirty="0">
              <a:solidFill>
                <a:srgbClr val="182947"/>
              </a:solidFill>
              <a:latin typeface="Proxima Nova"/>
              <a:ea typeface="Proxima Nova"/>
              <a:cs typeface="Proxima Nova"/>
              <a:sym typeface="Proxima Nova"/>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pic>
        <p:nvPicPr>
          <p:cNvPr id="161" name="Google Shape;161;p21"/>
          <p:cNvPicPr preferRelativeResize="0"/>
          <p:nvPr/>
        </p:nvPicPr>
        <p:blipFill rotWithShape="1">
          <a:blip r:embed="rId3">
            <a:alphaModFix/>
          </a:blip>
          <a:srcRect/>
          <a:stretch/>
        </p:blipFill>
        <p:spPr>
          <a:xfrm>
            <a:off x="0" y="0"/>
            <a:ext cx="12192001" cy="6857960"/>
          </a:xfrm>
          <a:prstGeom prst="rect">
            <a:avLst/>
          </a:prstGeom>
          <a:noFill/>
          <a:ln>
            <a:noFill/>
          </a:ln>
        </p:spPr>
      </p:pic>
      <p:sp>
        <p:nvSpPr>
          <p:cNvPr id="162" name="Google Shape;162;p21"/>
          <p:cNvSpPr txBox="1"/>
          <p:nvPr/>
        </p:nvSpPr>
        <p:spPr>
          <a:xfrm>
            <a:off x="334822" y="526948"/>
            <a:ext cx="450387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chemeClr val="lt1"/>
                </a:solidFill>
                <a:latin typeface="Montserrat SemiBold"/>
                <a:ea typeface="Montserrat SemiBold"/>
                <a:cs typeface="Montserrat SemiBold"/>
                <a:sym typeface="Montserrat SemiBold"/>
              </a:rPr>
              <a:t>ВІЙСЬКОВИЙ СТАН</a:t>
            </a:r>
            <a:endParaRPr sz="2800" b="0" i="0" u="none" strike="noStrike" cap="none">
              <a:solidFill>
                <a:schemeClr val="lt1"/>
              </a:solidFill>
              <a:latin typeface="Montserrat SemiBold"/>
              <a:ea typeface="Montserrat SemiBold"/>
              <a:cs typeface="Montserrat SemiBold"/>
              <a:sym typeface="Montserrat SemiBold"/>
            </a:endParaRPr>
          </a:p>
        </p:txBody>
      </p:sp>
      <p:sp>
        <p:nvSpPr>
          <p:cNvPr id="163" name="Google Shape;163;p21"/>
          <p:cNvSpPr txBox="1"/>
          <p:nvPr/>
        </p:nvSpPr>
        <p:spPr>
          <a:xfrm>
            <a:off x="531650" y="1963210"/>
            <a:ext cx="343479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dirty="0">
                <a:solidFill>
                  <a:srgbClr val="182947"/>
                </a:solidFill>
                <a:latin typeface="Proxima Nova"/>
                <a:ea typeface="Proxima Nova"/>
                <a:cs typeface="Proxima Nova"/>
                <a:sym typeface="Proxima Nova"/>
              </a:rPr>
              <a:t>Евакуйовано осіб</a:t>
            </a:r>
            <a:endParaRPr sz="2800" b="0" i="0" u="none" strike="noStrike" cap="none" dirty="0">
              <a:solidFill>
                <a:srgbClr val="182947"/>
              </a:solidFill>
              <a:latin typeface="Proxima Nova"/>
              <a:ea typeface="Proxima Nova"/>
              <a:cs typeface="Proxima Nova"/>
              <a:sym typeface="Proxima Nova"/>
            </a:endParaRPr>
          </a:p>
        </p:txBody>
      </p:sp>
      <p:sp>
        <p:nvSpPr>
          <p:cNvPr id="164" name="Google Shape;164;p21"/>
          <p:cNvSpPr txBox="1"/>
          <p:nvPr/>
        </p:nvSpPr>
        <p:spPr>
          <a:xfrm>
            <a:off x="531650" y="3922733"/>
            <a:ext cx="5314109"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dirty="0">
                <a:solidFill>
                  <a:srgbClr val="182947"/>
                </a:solidFill>
                <a:latin typeface="Proxima Nova"/>
                <a:ea typeface="Proxima Nova"/>
                <a:cs typeface="Proxima Nova"/>
                <a:sym typeface="Proxima Nova"/>
              </a:rPr>
              <a:t>Доставлено гуманітарну допомогу</a:t>
            </a:r>
            <a:endParaRPr sz="2800" b="0" i="0" u="none" strike="noStrike" cap="none" dirty="0">
              <a:solidFill>
                <a:srgbClr val="182947"/>
              </a:solidFill>
              <a:latin typeface="Proxima Nova"/>
              <a:ea typeface="Proxima Nova"/>
              <a:cs typeface="Proxima Nova"/>
              <a:sym typeface="Proxima Nova"/>
            </a:endParaRPr>
          </a:p>
        </p:txBody>
      </p:sp>
      <p:sp>
        <p:nvSpPr>
          <p:cNvPr id="165" name="Google Shape;165;p21"/>
          <p:cNvSpPr txBox="1"/>
          <p:nvPr/>
        </p:nvSpPr>
        <p:spPr>
          <a:xfrm>
            <a:off x="6377408" y="1963210"/>
            <a:ext cx="3434790"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rgbClr val="182947"/>
                </a:solidFill>
                <a:latin typeface="Proxima Nova"/>
                <a:ea typeface="Proxima Nova"/>
                <a:cs typeface="Proxima Nova"/>
                <a:sym typeface="Proxima Nova"/>
              </a:rPr>
              <a:t>Перевірка ВПО</a:t>
            </a:r>
            <a:endParaRPr sz="2800" b="0" i="0" u="none" strike="noStrike" cap="none">
              <a:solidFill>
                <a:srgbClr val="182947"/>
              </a:solidFill>
              <a:latin typeface="Proxima Nova"/>
              <a:ea typeface="Proxima Nova"/>
              <a:cs typeface="Proxima Nova"/>
              <a:sym typeface="Proxima Nova"/>
            </a:endParaRPr>
          </a:p>
        </p:txBody>
      </p:sp>
      <p:sp>
        <p:nvSpPr>
          <p:cNvPr id="166" name="Google Shape;166;p21"/>
          <p:cNvSpPr txBox="1"/>
          <p:nvPr/>
        </p:nvSpPr>
        <p:spPr>
          <a:xfrm>
            <a:off x="6377408" y="3922733"/>
            <a:ext cx="3822419" cy="138495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dirty="0">
                <a:solidFill>
                  <a:srgbClr val="182947"/>
                </a:solidFill>
                <a:latin typeface="Proxima Nova"/>
                <a:ea typeface="Proxima Nova"/>
                <a:cs typeface="Proxima Nova"/>
                <a:sym typeface="Proxima Nova"/>
              </a:rPr>
              <a:t>Виявлено зброї та</a:t>
            </a:r>
            <a:endParaRPr dirty="0"/>
          </a:p>
          <a:p>
            <a:pPr marL="0" marR="0" lvl="0" indent="0" algn="l" rtl="0">
              <a:lnSpc>
                <a:spcPct val="100000"/>
              </a:lnSpc>
              <a:spcBef>
                <a:spcPts val="0"/>
              </a:spcBef>
              <a:spcAft>
                <a:spcPts val="0"/>
              </a:spcAft>
              <a:buClr>
                <a:srgbClr val="000000"/>
              </a:buClr>
              <a:buSzPts val="2800"/>
              <a:buFont typeface="Arial"/>
              <a:buNone/>
            </a:pPr>
            <a:r>
              <a:rPr lang="uk-UA" sz="2800" b="0" i="0" u="none" strike="noStrike" cap="none" dirty="0">
                <a:solidFill>
                  <a:srgbClr val="182947"/>
                </a:solidFill>
                <a:latin typeface="Proxima Nova"/>
                <a:ea typeface="Proxima Nova"/>
                <a:cs typeface="Proxima Nova"/>
                <a:sym typeface="Proxima Nova"/>
              </a:rPr>
              <a:t>Вибухонебезпечних предметів</a:t>
            </a:r>
            <a:endParaRPr sz="2800" b="0" i="0" u="none" strike="noStrike" cap="none" dirty="0">
              <a:solidFill>
                <a:srgbClr val="182947"/>
              </a:solidFill>
              <a:latin typeface="Proxima Nova"/>
              <a:ea typeface="Proxima Nova"/>
              <a:cs typeface="Proxima Nova"/>
              <a:sym typeface="Proxima Nova"/>
            </a:endParaRPr>
          </a:p>
        </p:txBody>
      </p:sp>
      <p:pic>
        <p:nvPicPr>
          <p:cNvPr id="167" name="Google Shape;167;p21"/>
          <p:cNvPicPr preferRelativeResize="0"/>
          <p:nvPr/>
        </p:nvPicPr>
        <p:blipFill rotWithShape="1">
          <a:blip r:embed="rId4">
            <a:alphaModFix/>
          </a:blip>
          <a:srcRect/>
          <a:stretch/>
        </p:blipFill>
        <p:spPr>
          <a:xfrm rot="10800000">
            <a:off x="10363987" y="5076696"/>
            <a:ext cx="1663853" cy="1663853"/>
          </a:xfrm>
          <a:prstGeom prst="rect">
            <a:avLst/>
          </a:prstGeom>
          <a:noFill/>
          <a:ln>
            <a:noFill/>
          </a:ln>
        </p:spPr>
      </p:pic>
      <p:pic>
        <p:nvPicPr>
          <p:cNvPr id="168" name="Google Shape;168;p21"/>
          <p:cNvPicPr preferRelativeResize="0"/>
          <p:nvPr/>
        </p:nvPicPr>
        <p:blipFill rotWithShape="1">
          <a:blip r:embed="rId5">
            <a:alphaModFix/>
          </a:blip>
          <a:srcRect/>
          <a:stretch/>
        </p:blipFill>
        <p:spPr>
          <a:xfrm>
            <a:off x="4283356" y="5162486"/>
            <a:ext cx="1462429" cy="1492274"/>
          </a:xfrm>
          <a:prstGeom prst="rect">
            <a:avLst/>
          </a:prstGeom>
          <a:noFill/>
          <a:ln>
            <a:noFill/>
          </a:ln>
        </p:spPr>
      </p:pic>
      <p:pic>
        <p:nvPicPr>
          <p:cNvPr id="169" name="Google Shape;169;p21"/>
          <p:cNvPicPr preferRelativeResize="0"/>
          <p:nvPr/>
        </p:nvPicPr>
        <p:blipFill rotWithShape="1">
          <a:blip r:embed="rId6">
            <a:alphaModFix/>
          </a:blip>
          <a:srcRect/>
          <a:stretch/>
        </p:blipFill>
        <p:spPr>
          <a:xfrm>
            <a:off x="4283356" y="2076450"/>
            <a:ext cx="1560597" cy="1560597"/>
          </a:xfrm>
          <a:prstGeom prst="rect">
            <a:avLst/>
          </a:prstGeom>
          <a:noFill/>
          <a:ln>
            <a:noFill/>
          </a:ln>
        </p:spPr>
      </p:pic>
      <p:pic>
        <p:nvPicPr>
          <p:cNvPr id="170" name="Google Shape;170;p21"/>
          <p:cNvPicPr preferRelativeResize="0"/>
          <p:nvPr/>
        </p:nvPicPr>
        <p:blipFill rotWithShape="1">
          <a:blip r:embed="rId7">
            <a:alphaModFix/>
          </a:blip>
          <a:srcRect/>
          <a:stretch/>
        </p:blipFill>
        <p:spPr>
          <a:xfrm>
            <a:off x="10363987" y="2076451"/>
            <a:ext cx="1379602" cy="1379602"/>
          </a:xfrm>
          <a:prstGeom prst="rect">
            <a:avLst/>
          </a:prstGeom>
          <a:noFill/>
          <a:ln>
            <a:noFill/>
          </a:ln>
        </p:spPr>
      </p:pic>
      <p:sp>
        <p:nvSpPr>
          <p:cNvPr id="171" name="Google Shape;171;p21"/>
          <p:cNvSpPr txBox="1"/>
          <p:nvPr/>
        </p:nvSpPr>
        <p:spPr>
          <a:xfrm>
            <a:off x="1107712" y="2533456"/>
            <a:ext cx="1673588" cy="830956"/>
          </a:xfrm>
          <a:prstGeom prst="rect">
            <a:avLst/>
          </a:prstGeom>
          <a:solidFill>
            <a:schemeClr val="lt1"/>
          </a:solidFill>
          <a:ln w="2857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uk-UA" sz="4800" dirty="0">
                <a:solidFill>
                  <a:srgbClr val="FFC000"/>
                </a:solidFill>
                <a:latin typeface="Montserrat Medium"/>
                <a:ea typeface="Montserrat Medium"/>
                <a:cs typeface="Montserrat Medium"/>
                <a:sym typeface="Montserrat Medium"/>
              </a:rPr>
              <a:t>0</a:t>
            </a:r>
            <a:endParaRPr sz="4800" b="0" i="0" u="none" strike="noStrike" cap="none" dirty="0">
              <a:solidFill>
                <a:srgbClr val="FFC000"/>
              </a:solidFill>
              <a:latin typeface="Montserrat Medium"/>
              <a:ea typeface="Montserrat Medium"/>
              <a:cs typeface="Montserrat Medium"/>
              <a:sym typeface="Montserrat Medium"/>
            </a:endParaRPr>
          </a:p>
        </p:txBody>
      </p:sp>
      <p:sp>
        <p:nvSpPr>
          <p:cNvPr id="172" name="Google Shape;172;p21"/>
          <p:cNvSpPr txBox="1"/>
          <p:nvPr/>
        </p:nvSpPr>
        <p:spPr>
          <a:xfrm>
            <a:off x="1107712" y="5451902"/>
            <a:ext cx="1673588" cy="830956"/>
          </a:xfrm>
          <a:prstGeom prst="rect">
            <a:avLst/>
          </a:prstGeom>
          <a:solidFill>
            <a:schemeClr val="lt1"/>
          </a:solidFill>
          <a:ln w="2857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uk-UA" sz="4800" b="0" i="0" u="none" strike="noStrike" cap="none" dirty="0">
                <a:solidFill>
                  <a:srgbClr val="FFC000"/>
                </a:solidFill>
                <a:latin typeface="Montserrat Medium"/>
                <a:ea typeface="Montserrat Medium"/>
                <a:cs typeface="Montserrat Medium"/>
                <a:sym typeface="Montserrat Medium"/>
              </a:rPr>
              <a:t>0</a:t>
            </a:r>
            <a:endParaRPr sz="4800" b="0" i="0" u="none" strike="noStrike" cap="none" dirty="0">
              <a:solidFill>
                <a:srgbClr val="FFC000"/>
              </a:solidFill>
              <a:latin typeface="Montserrat Medium"/>
              <a:ea typeface="Montserrat Medium"/>
              <a:cs typeface="Montserrat Medium"/>
              <a:sym typeface="Montserrat Medium"/>
            </a:endParaRPr>
          </a:p>
        </p:txBody>
      </p:sp>
      <p:sp>
        <p:nvSpPr>
          <p:cNvPr id="173" name="Google Shape;173;p21"/>
          <p:cNvSpPr txBox="1"/>
          <p:nvPr/>
        </p:nvSpPr>
        <p:spPr>
          <a:xfrm>
            <a:off x="6507595" y="2504728"/>
            <a:ext cx="1673588" cy="830956"/>
          </a:xfrm>
          <a:prstGeom prst="rect">
            <a:avLst/>
          </a:prstGeom>
          <a:solidFill>
            <a:schemeClr val="lt1"/>
          </a:solidFill>
          <a:ln w="2857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uk-UA" sz="4800" b="0" i="0" u="none" strike="noStrike" cap="none" dirty="0">
                <a:solidFill>
                  <a:srgbClr val="FFC000"/>
                </a:solidFill>
                <a:latin typeface="Montserrat Medium"/>
                <a:ea typeface="Montserrat Medium"/>
                <a:cs typeface="Montserrat Medium"/>
                <a:sym typeface="Montserrat Medium"/>
              </a:rPr>
              <a:t>32</a:t>
            </a:r>
            <a:endParaRPr sz="4800" b="0" i="0" u="none" strike="noStrike" cap="none" dirty="0">
              <a:solidFill>
                <a:srgbClr val="FFC000"/>
              </a:solidFill>
              <a:latin typeface="Montserrat Medium"/>
              <a:ea typeface="Montserrat Medium"/>
              <a:cs typeface="Montserrat Medium"/>
              <a:sym typeface="Montserrat Medium"/>
            </a:endParaRPr>
          </a:p>
        </p:txBody>
      </p:sp>
      <p:sp>
        <p:nvSpPr>
          <p:cNvPr id="174" name="Google Shape;174;p21"/>
          <p:cNvSpPr txBox="1"/>
          <p:nvPr/>
        </p:nvSpPr>
        <p:spPr>
          <a:xfrm>
            <a:off x="6507595" y="5493145"/>
            <a:ext cx="1673588" cy="830956"/>
          </a:xfrm>
          <a:prstGeom prst="rect">
            <a:avLst/>
          </a:prstGeom>
          <a:solidFill>
            <a:schemeClr val="lt1"/>
          </a:solidFill>
          <a:ln w="28575" cap="flat" cmpd="sng">
            <a:solidFill>
              <a:schemeClr val="accent4"/>
            </a:solidFill>
            <a:prstDash val="solid"/>
            <a:miter lim="800000"/>
            <a:headEnd type="none" w="sm" len="sm"/>
            <a:tailEnd type="none" w="sm" len="sm"/>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4800"/>
              <a:buFont typeface="Arial"/>
              <a:buNone/>
            </a:pPr>
            <a:r>
              <a:rPr lang="uk-UA" sz="4800" b="0" i="0" u="none" strike="noStrike" cap="none" dirty="0">
                <a:solidFill>
                  <a:srgbClr val="FFC000"/>
                </a:solidFill>
                <a:latin typeface="Montserrat Medium"/>
                <a:ea typeface="Montserrat Medium"/>
                <a:cs typeface="Montserrat Medium"/>
                <a:sym typeface="Montserrat Medium"/>
              </a:rPr>
              <a:t>0</a:t>
            </a:r>
            <a:endParaRPr sz="4800" b="0" i="0" u="none" strike="noStrike" cap="none" dirty="0">
              <a:solidFill>
                <a:srgbClr val="FFC000"/>
              </a:solidFill>
              <a:latin typeface="Montserrat Medium"/>
              <a:ea typeface="Montserrat Medium"/>
              <a:cs typeface="Montserrat Medium"/>
              <a:sym typeface="Montserrat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pic>
        <p:nvPicPr>
          <p:cNvPr id="179" name="Google Shape;179;p10"/>
          <p:cNvPicPr preferRelativeResize="0"/>
          <p:nvPr/>
        </p:nvPicPr>
        <p:blipFill rotWithShape="1">
          <a:blip r:embed="rId3">
            <a:alphaModFix/>
          </a:blip>
          <a:srcRect/>
          <a:stretch/>
        </p:blipFill>
        <p:spPr>
          <a:xfrm>
            <a:off x="-66677" y="-1043"/>
            <a:ext cx="12258677" cy="6857960"/>
          </a:xfrm>
          <a:prstGeom prst="rect">
            <a:avLst/>
          </a:prstGeom>
          <a:noFill/>
          <a:ln>
            <a:noFill/>
          </a:ln>
        </p:spPr>
      </p:pic>
      <p:sp>
        <p:nvSpPr>
          <p:cNvPr id="180" name="Google Shape;180;p10"/>
          <p:cNvSpPr txBox="1"/>
          <p:nvPr/>
        </p:nvSpPr>
        <p:spPr>
          <a:xfrm>
            <a:off x="260272" y="579421"/>
            <a:ext cx="4839786" cy="52322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chemeClr val="lt1"/>
                </a:solidFill>
                <a:latin typeface="Proxima Nova"/>
                <a:ea typeface="Proxima Nova"/>
                <a:cs typeface="Proxima Nova"/>
                <a:sym typeface="Proxima Nova"/>
              </a:rPr>
              <a:t>ПРОФІЛАКТИЧНА РОБОТА</a:t>
            </a:r>
            <a:endParaRPr sz="2800" b="0" i="0" u="none" strike="noStrike" cap="none">
              <a:solidFill>
                <a:schemeClr val="lt1"/>
              </a:solidFill>
              <a:latin typeface="Proxima Nova"/>
              <a:ea typeface="Proxima Nova"/>
              <a:cs typeface="Proxima Nova"/>
              <a:sym typeface="Proxima Nova"/>
            </a:endParaRPr>
          </a:p>
        </p:txBody>
      </p:sp>
      <p:pic>
        <p:nvPicPr>
          <p:cNvPr id="181" name="Google Shape;181;p10"/>
          <p:cNvPicPr preferRelativeResize="0"/>
          <p:nvPr/>
        </p:nvPicPr>
        <p:blipFill rotWithShape="1">
          <a:blip r:embed="rId4">
            <a:alphaModFix/>
          </a:blip>
          <a:srcRect/>
          <a:stretch/>
        </p:blipFill>
        <p:spPr>
          <a:xfrm>
            <a:off x="1524891" y="2395409"/>
            <a:ext cx="977978" cy="1033591"/>
          </a:xfrm>
          <a:prstGeom prst="rect">
            <a:avLst/>
          </a:prstGeom>
          <a:noFill/>
          <a:ln>
            <a:noFill/>
          </a:ln>
        </p:spPr>
      </p:pic>
      <p:pic>
        <p:nvPicPr>
          <p:cNvPr id="182" name="Google Shape;182;p10"/>
          <p:cNvPicPr preferRelativeResize="0"/>
          <p:nvPr/>
        </p:nvPicPr>
        <p:blipFill rotWithShape="1">
          <a:blip r:embed="rId5">
            <a:alphaModFix/>
          </a:blip>
          <a:srcRect/>
          <a:stretch/>
        </p:blipFill>
        <p:spPr>
          <a:xfrm>
            <a:off x="5516610" y="2341960"/>
            <a:ext cx="1030548" cy="1033591"/>
          </a:xfrm>
          <a:prstGeom prst="rect">
            <a:avLst/>
          </a:prstGeom>
          <a:noFill/>
          <a:ln>
            <a:noFill/>
          </a:ln>
        </p:spPr>
      </p:pic>
      <p:pic>
        <p:nvPicPr>
          <p:cNvPr id="183" name="Google Shape;183;p10"/>
          <p:cNvPicPr preferRelativeResize="0"/>
          <p:nvPr/>
        </p:nvPicPr>
        <p:blipFill rotWithShape="1">
          <a:blip r:embed="rId6">
            <a:alphaModFix/>
          </a:blip>
          <a:srcRect/>
          <a:stretch/>
        </p:blipFill>
        <p:spPr>
          <a:xfrm>
            <a:off x="9458672" y="2420451"/>
            <a:ext cx="981075" cy="955100"/>
          </a:xfrm>
          <a:prstGeom prst="rect">
            <a:avLst/>
          </a:prstGeom>
          <a:noFill/>
          <a:ln>
            <a:noFill/>
          </a:ln>
        </p:spPr>
      </p:pic>
      <p:sp>
        <p:nvSpPr>
          <p:cNvPr id="184" name="Google Shape;184;p10"/>
          <p:cNvSpPr txBox="1"/>
          <p:nvPr/>
        </p:nvSpPr>
        <p:spPr>
          <a:xfrm>
            <a:off x="347540" y="3698685"/>
            <a:ext cx="333268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0" i="0" u="none" strike="noStrike" cap="none" dirty="0">
                <a:solidFill>
                  <a:srgbClr val="182947"/>
                </a:solidFill>
                <a:latin typeface="Montserrat SemiBold"/>
                <a:ea typeface="Montserrat SemiBold"/>
                <a:cs typeface="Montserrat SemiBold"/>
                <a:sym typeface="Montserrat SemiBold"/>
              </a:rPr>
              <a:t>ГРОМАДСЬКОЇ БЕЗПЕКИ</a:t>
            </a:r>
            <a:endParaRPr sz="1800" b="0" i="0" u="none" strike="noStrike" cap="none" dirty="0">
              <a:solidFill>
                <a:srgbClr val="182947"/>
              </a:solidFill>
              <a:latin typeface="Montserrat SemiBold"/>
              <a:ea typeface="Montserrat SemiBold"/>
              <a:cs typeface="Montserrat SemiBold"/>
              <a:sym typeface="Montserrat SemiBold"/>
            </a:endParaRPr>
          </a:p>
        </p:txBody>
      </p:sp>
      <p:sp>
        <p:nvSpPr>
          <p:cNvPr id="185" name="Google Shape;185;p10"/>
          <p:cNvSpPr txBox="1"/>
          <p:nvPr/>
        </p:nvSpPr>
        <p:spPr>
          <a:xfrm>
            <a:off x="4365544" y="3698685"/>
            <a:ext cx="3332680"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uk-UA" sz="1800" b="0" i="0" u="none" strike="noStrike" cap="none" dirty="0">
                <a:solidFill>
                  <a:srgbClr val="182947"/>
                </a:solidFill>
                <a:latin typeface="Montserrat SemiBold"/>
                <a:ea typeface="Montserrat SemiBold"/>
                <a:cs typeface="Montserrat SemiBold"/>
                <a:sym typeface="Montserrat SemiBold"/>
              </a:rPr>
              <a:t>БЕЗПЕКА ДОРОЖНЬОГО РУХУ</a:t>
            </a:r>
            <a:endParaRPr sz="1800" b="0" i="0" u="none" strike="noStrike" cap="none" dirty="0">
              <a:solidFill>
                <a:srgbClr val="182947"/>
              </a:solidFill>
              <a:latin typeface="Montserrat SemiBold"/>
              <a:ea typeface="Montserrat SemiBold"/>
              <a:cs typeface="Montserrat SemiBold"/>
              <a:sym typeface="Montserrat SemiBold"/>
            </a:endParaRPr>
          </a:p>
        </p:txBody>
      </p:sp>
      <p:sp>
        <p:nvSpPr>
          <p:cNvPr id="186" name="Google Shape;186;p10"/>
          <p:cNvSpPr txBox="1"/>
          <p:nvPr/>
        </p:nvSpPr>
        <p:spPr>
          <a:xfrm>
            <a:off x="8383548" y="3684710"/>
            <a:ext cx="3332680" cy="36929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uk-UA" sz="1800" b="0" i="0" u="none" strike="noStrike" cap="none" dirty="0">
                <a:solidFill>
                  <a:srgbClr val="182947"/>
                </a:solidFill>
                <a:latin typeface="Montserrat SemiBold"/>
                <a:ea typeface="Montserrat SemiBold"/>
                <a:cs typeface="Montserrat SemiBold"/>
                <a:sym typeface="Montserrat SemiBold"/>
              </a:rPr>
              <a:t>ДОЗВІЛЬНА СИСТЕМА</a:t>
            </a:r>
            <a:endParaRPr sz="1800" b="0" i="0" u="none" strike="noStrike" cap="none" dirty="0">
              <a:solidFill>
                <a:srgbClr val="182947"/>
              </a:solidFill>
              <a:latin typeface="Montserrat SemiBold"/>
              <a:ea typeface="Montserrat SemiBold"/>
              <a:cs typeface="Montserrat SemiBold"/>
              <a:sym typeface="Montserrat SemiBold"/>
            </a:endParaRPr>
          </a:p>
        </p:txBody>
      </p:sp>
      <p:sp>
        <p:nvSpPr>
          <p:cNvPr id="187" name="Google Shape;187;p10"/>
          <p:cNvSpPr txBox="1"/>
          <p:nvPr/>
        </p:nvSpPr>
        <p:spPr>
          <a:xfrm>
            <a:off x="1397149" y="4344975"/>
            <a:ext cx="1504569"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uk-UA" sz="6000" b="0" i="0" u="none" strike="noStrike" cap="none" dirty="0">
                <a:solidFill>
                  <a:srgbClr val="182947"/>
                </a:solidFill>
                <a:latin typeface="Proxima Nova"/>
                <a:ea typeface="Proxima Nova"/>
                <a:cs typeface="Proxima Nova"/>
                <a:sym typeface="Proxima Nova"/>
              </a:rPr>
              <a:t>35</a:t>
            </a:r>
            <a:endParaRPr sz="6000" b="0" i="0" u="none" strike="noStrike" cap="none" dirty="0">
              <a:solidFill>
                <a:srgbClr val="182947"/>
              </a:solidFill>
              <a:latin typeface="Proxima Nova"/>
              <a:ea typeface="Proxima Nova"/>
              <a:cs typeface="Proxima Nova"/>
              <a:sym typeface="Proxima Nova"/>
            </a:endParaRPr>
          </a:p>
        </p:txBody>
      </p:sp>
      <p:sp>
        <p:nvSpPr>
          <p:cNvPr id="188" name="Google Shape;188;p10"/>
          <p:cNvSpPr txBox="1"/>
          <p:nvPr/>
        </p:nvSpPr>
        <p:spPr>
          <a:xfrm>
            <a:off x="5387629" y="4372122"/>
            <a:ext cx="1504569"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uk-UA" sz="6000" b="0" i="0" u="none" strike="noStrike" cap="none" dirty="0">
                <a:solidFill>
                  <a:srgbClr val="182947"/>
                </a:solidFill>
                <a:latin typeface="Proxima Nova"/>
                <a:ea typeface="Proxima Nova"/>
                <a:cs typeface="Proxima Nova"/>
                <a:sym typeface="Proxima Nova"/>
              </a:rPr>
              <a:t>32</a:t>
            </a:r>
            <a:endParaRPr sz="6000" b="0" i="0" u="none" strike="noStrike" cap="none" dirty="0">
              <a:solidFill>
                <a:srgbClr val="182947"/>
              </a:solidFill>
              <a:latin typeface="Proxima Nova"/>
              <a:ea typeface="Proxima Nova"/>
              <a:cs typeface="Proxima Nova"/>
              <a:sym typeface="Proxima Nova"/>
            </a:endParaRPr>
          </a:p>
        </p:txBody>
      </p:sp>
      <p:sp>
        <p:nvSpPr>
          <p:cNvPr id="189" name="Google Shape;189;p10"/>
          <p:cNvSpPr txBox="1"/>
          <p:nvPr/>
        </p:nvSpPr>
        <p:spPr>
          <a:xfrm>
            <a:off x="9291825" y="4372122"/>
            <a:ext cx="1504569" cy="1015663"/>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6000"/>
              <a:buFont typeface="Arial"/>
              <a:buNone/>
            </a:pPr>
            <a:r>
              <a:rPr lang="uk-UA" sz="6000" b="0" i="0" u="none" strike="noStrike" cap="none" dirty="0">
                <a:solidFill>
                  <a:srgbClr val="182947"/>
                </a:solidFill>
                <a:latin typeface="Proxima Nova"/>
                <a:ea typeface="Proxima Nova"/>
                <a:cs typeface="Proxima Nova"/>
                <a:sym typeface="Proxima Nova"/>
              </a:rPr>
              <a:t>15</a:t>
            </a:r>
            <a:endParaRPr sz="6000" b="0" i="0" u="none" strike="noStrike" cap="none" dirty="0">
              <a:solidFill>
                <a:srgbClr val="182947"/>
              </a:solidFill>
              <a:latin typeface="Proxima Nova"/>
              <a:ea typeface="Proxima Nova"/>
              <a:cs typeface="Proxima Nova"/>
              <a:sym typeface="Proxima Nov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pic>
        <p:nvPicPr>
          <p:cNvPr id="196" name="Google Shape;196;p6"/>
          <p:cNvPicPr preferRelativeResize="0"/>
          <p:nvPr/>
        </p:nvPicPr>
        <p:blipFill rotWithShape="1">
          <a:blip r:embed="rId3">
            <a:alphaModFix/>
          </a:blip>
          <a:srcRect/>
          <a:stretch/>
        </p:blipFill>
        <p:spPr>
          <a:xfrm>
            <a:off x="-66677" y="-20232"/>
            <a:ext cx="12258677" cy="6857960"/>
          </a:xfrm>
          <a:prstGeom prst="rect">
            <a:avLst/>
          </a:prstGeom>
          <a:noFill/>
          <a:ln>
            <a:noFill/>
          </a:ln>
        </p:spPr>
      </p:pic>
      <p:sp>
        <p:nvSpPr>
          <p:cNvPr id="197" name="Google Shape;197;p6"/>
          <p:cNvSpPr txBox="1"/>
          <p:nvPr/>
        </p:nvSpPr>
        <p:spPr>
          <a:xfrm>
            <a:off x="260272" y="579421"/>
            <a:ext cx="547208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chemeClr val="lt1"/>
                </a:solidFill>
                <a:latin typeface="Montserrat SemiBold"/>
                <a:ea typeface="Montserrat SemiBold"/>
                <a:cs typeface="Montserrat SemiBold"/>
                <a:sym typeface="Montserrat SemiBold"/>
              </a:rPr>
              <a:t>ПРОФІЛАКТИЧНА РОБОТА</a:t>
            </a:r>
            <a:endParaRPr sz="2800" b="0" i="0" u="none" strike="noStrike" cap="none">
              <a:solidFill>
                <a:schemeClr val="lt1"/>
              </a:solidFill>
              <a:latin typeface="Montserrat SemiBold"/>
              <a:ea typeface="Montserrat SemiBold"/>
              <a:cs typeface="Montserrat SemiBold"/>
              <a:sym typeface="Montserrat SemiBold"/>
            </a:endParaRPr>
          </a:p>
        </p:txBody>
      </p:sp>
      <p:sp>
        <p:nvSpPr>
          <p:cNvPr id="198" name="Google Shape;198;p6"/>
          <p:cNvSpPr txBox="1"/>
          <p:nvPr/>
        </p:nvSpPr>
        <p:spPr>
          <a:xfrm>
            <a:off x="595232" y="1718495"/>
            <a:ext cx="11281920"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rgbClr val="182947"/>
                </a:solidFill>
                <a:latin typeface="Montserrat SemiBold"/>
                <a:ea typeface="Montserrat SemiBold"/>
                <a:cs typeface="Montserrat SemiBold"/>
                <a:sym typeface="Montserrat SemiBold"/>
              </a:rPr>
              <a:t>у сфері запобігання та протидії домашньому насильству</a:t>
            </a:r>
            <a:endParaRPr sz="2800" b="0" i="0" u="none" strike="noStrike" cap="none">
              <a:solidFill>
                <a:srgbClr val="182947"/>
              </a:solidFill>
              <a:latin typeface="Montserrat SemiBold"/>
              <a:ea typeface="Montserrat SemiBold"/>
              <a:cs typeface="Montserrat SemiBold"/>
              <a:sym typeface="Montserrat SemiBold"/>
            </a:endParaRPr>
          </a:p>
        </p:txBody>
      </p:sp>
      <p:cxnSp>
        <p:nvCxnSpPr>
          <p:cNvPr id="199" name="Google Shape;199;p6"/>
          <p:cNvCxnSpPr/>
          <p:nvPr/>
        </p:nvCxnSpPr>
        <p:spPr>
          <a:xfrm>
            <a:off x="526668" y="2241675"/>
            <a:ext cx="11101049" cy="0"/>
          </a:xfrm>
          <a:prstGeom prst="straightConnector1">
            <a:avLst/>
          </a:prstGeom>
          <a:noFill/>
          <a:ln w="38100" cap="flat" cmpd="sng">
            <a:solidFill>
              <a:schemeClr val="accent4"/>
            </a:solidFill>
            <a:prstDash val="solid"/>
            <a:miter lim="800000"/>
            <a:headEnd type="none" w="sm" len="sm"/>
            <a:tailEnd type="none" w="sm" len="sm"/>
          </a:ln>
        </p:spPr>
      </p:cxnSp>
      <p:pic>
        <p:nvPicPr>
          <p:cNvPr id="200" name="Google Shape;200;p6"/>
          <p:cNvPicPr preferRelativeResize="0"/>
          <p:nvPr/>
        </p:nvPicPr>
        <p:blipFill rotWithShape="1">
          <a:blip r:embed="rId4">
            <a:alphaModFix/>
          </a:blip>
          <a:srcRect/>
          <a:stretch/>
        </p:blipFill>
        <p:spPr>
          <a:xfrm>
            <a:off x="281955" y="2508424"/>
            <a:ext cx="664917" cy="622804"/>
          </a:xfrm>
          <a:prstGeom prst="rect">
            <a:avLst/>
          </a:prstGeom>
          <a:noFill/>
          <a:ln>
            <a:noFill/>
          </a:ln>
        </p:spPr>
      </p:pic>
      <p:sp>
        <p:nvSpPr>
          <p:cNvPr id="201" name="Google Shape;201;p6"/>
          <p:cNvSpPr txBox="1"/>
          <p:nvPr/>
        </p:nvSpPr>
        <p:spPr>
          <a:xfrm>
            <a:off x="1644255" y="4191764"/>
            <a:ext cx="4418406" cy="64629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uk-UA" sz="1800" b="0" i="0" u="none" strike="noStrike" cap="none" dirty="0">
                <a:solidFill>
                  <a:srgbClr val="182947"/>
                </a:solidFill>
                <a:latin typeface="Montserrat Light"/>
                <a:ea typeface="Montserrat Light"/>
                <a:cs typeface="Montserrat Light"/>
                <a:sym typeface="Montserrat Light"/>
              </a:rPr>
              <a:t>Винесено термінових заборонних</a:t>
            </a:r>
            <a:endParaRPr sz="1200" b="0" i="0" u="none" strike="noStrike" cap="none" dirty="0">
              <a:solidFill>
                <a:srgbClr val="000000"/>
              </a:solidFill>
              <a:latin typeface="Montserrat Light"/>
              <a:ea typeface="Montserrat Light"/>
              <a:cs typeface="Montserrat Light"/>
              <a:sym typeface="Montserrat Light"/>
            </a:endParaRPr>
          </a:p>
          <a:p>
            <a:pPr marL="0" marR="0" lvl="0" indent="0" algn="just" rtl="0">
              <a:lnSpc>
                <a:spcPct val="100000"/>
              </a:lnSpc>
              <a:spcBef>
                <a:spcPts val="0"/>
              </a:spcBef>
              <a:spcAft>
                <a:spcPts val="0"/>
              </a:spcAft>
              <a:buClr>
                <a:srgbClr val="000000"/>
              </a:buClr>
              <a:buSzPts val="1800"/>
              <a:buFont typeface="Arial"/>
              <a:buNone/>
            </a:pPr>
            <a:r>
              <a:rPr lang="uk-UA" sz="1800" b="0" i="0" u="none" strike="noStrike" cap="none" dirty="0">
                <a:solidFill>
                  <a:srgbClr val="182947"/>
                </a:solidFill>
                <a:latin typeface="Montserrat Light"/>
                <a:ea typeface="Montserrat Light"/>
                <a:cs typeface="Montserrat Light"/>
                <a:sym typeface="Montserrat Light"/>
              </a:rPr>
              <a:t>приписів стосовно кривдників</a:t>
            </a:r>
            <a:endParaRPr sz="1800" b="0" i="0" u="none" strike="noStrike" cap="none" dirty="0">
              <a:solidFill>
                <a:srgbClr val="182947"/>
              </a:solidFill>
              <a:latin typeface="Montserrat Light"/>
              <a:ea typeface="Montserrat Light"/>
              <a:cs typeface="Montserrat Light"/>
              <a:sym typeface="Montserrat Light"/>
            </a:endParaRPr>
          </a:p>
        </p:txBody>
      </p:sp>
      <p:pic>
        <p:nvPicPr>
          <p:cNvPr id="202" name="Google Shape;202;p6"/>
          <p:cNvPicPr preferRelativeResize="0"/>
          <p:nvPr/>
        </p:nvPicPr>
        <p:blipFill rotWithShape="1">
          <a:blip r:embed="rId5">
            <a:alphaModFix/>
          </a:blip>
          <a:srcRect/>
          <a:stretch/>
        </p:blipFill>
        <p:spPr>
          <a:xfrm>
            <a:off x="346621" y="4194570"/>
            <a:ext cx="535584" cy="565011"/>
          </a:xfrm>
          <a:prstGeom prst="rect">
            <a:avLst/>
          </a:prstGeom>
          <a:noFill/>
          <a:ln>
            <a:noFill/>
          </a:ln>
        </p:spPr>
      </p:pic>
      <p:pic>
        <p:nvPicPr>
          <p:cNvPr id="203" name="Google Shape;203;p6"/>
          <p:cNvPicPr preferRelativeResize="0"/>
          <p:nvPr/>
        </p:nvPicPr>
        <p:blipFill rotWithShape="1">
          <a:blip r:embed="rId6">
            <a:alphaModFix/>
          </a:blip>
          <a:srcRect/>
          <a:stretch/>
        </p:blipFill>
        <p:spPr>
          <a:xfrm>
            <a:off x="386269" y="3345823"/>
            <a:ext cx="514749" cy="578666"/>
          </a:xfrm>
          <a:prstGeom prst="rect">
            <a:avLst/>
          </a:prstGeom>
          <a:noFill/>
          <a:ln>
            <a:noFill/>
          </a:ln>
        </p:spPr>
      </p:pic>
      <p:sp>
        <p:nvSpPr>
          <p:cNvPr id="204" name="Google Shape;204;p6"/>
          <p:cNvSpPr txBox="1"/>
          <p:nvPr/>
        </p:nvSpPr>
        <p:spPr>
          <a:xfrm>
            <a:off x="1651629" y="3334112"/>
            <a:ext cx="378623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0" i="0" u="none" strike="noStrike" cap="none" dirty="0">
                <a:solidFill>
                  <a:srgbClr val="182947"/>
                </a:solidFill>
                <a:latin typeface="Montserrat Light"/>
                <a:ea typeface="Montserrat Light"/>
                <a:cs typeface="Montserrat Light"/>
                <a:sym typeface="Montserrat Light"/>
              </a:rPr>
              <a:t>Кількість кривдників яких взято на облік у 2024 році</a:t>
            </a:r>
            <a:endParaRPr sz="1800" b="0" i="0" u="none" strike="noStrike" cap="none" dirty="0">
              <a:solidFill>
                <a:srgbClr val="182947"/>
              </a:solidFill>
              <a:latin typeface="Montserrat Light"/>
              <a:ea typeface="Montserrat Light"/>
              <a:cs typeface="Montserrat Light"/>
              <a:sym typeface="Montserrat Light"/>
            </a:endParaRPr>
          </a:p>
        </p:txBody>
      </p:sp>
      <p:sp>
        <p:nvSpPr>
          <p:cNvPr id="205" name="Google Shape;205;p6"/>
          <p:cNvSpPr txBox="1"/>
          <p:nvPr/>
        </p:nvSpPr>
        <p:spPr>
          <a:xfrm>
            <a:off x="1651629" y="4973287"/>
            <a:ext cx="5098748" cy="830956"/>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600"/>
              <a:buFont typeface="Arial"/>
              <a:buNone/>
            </a:pPr>
            <a:r>
              <a:rPr lang="uk-UA" sz="1600" b="0" i="0" u="none" strike="noStrike" cap="none">
                <a:solidFill>
                  <a:srgbClr val="182947"/>
                </a:solidFill>
                <a:latin typeface="Montserrat Light"/>
                <a:ea typeface="Montserrat Light"/>
                <a:cs typeface="Montserrat Light"/>
                <a:sym typeface="Montserrat Light"/>
              </a:rPr>
              <a:t>Складено адміністративних протоколів</a:t>
            </a:r>
            <a:endParaRPr sz="1600" b="0" i="0" u="none" strike="noStrike" cap="none">
              <a:solidFill>
                <a:srgbClr val="000000"/>
              </a:solidFill>
              <a:latin typeface="Montserrat Light"/>
              <a:ea typeface="Montserrat Light"/>
              <a:cs typeface="Montserrat Light"/>
              <a:sym typeface="Montserrat Light"/>
            </a:endParaRPr>
          </a:p>
          <a:p>
            <a:pPr marL="0" marR="0" lvl="0" indent="0" algn="just" rtl="0">
              <a:lnSpc>
                <a:spcPct val="100000"/>
              </a:lnSpc>
              <a:spcBef>
                <a:spcPts val="0"/>
              </a:spcBef>
              <a:spcAft>
                <a:spcPts val="0"/>
              </a:spcAft>
              <a:buClr>
                <a:srgbClr val="000000"/>
              </a:buClr>
              <a:buSzPts val="1600"/>
              <a:buFont typeface="Arial"/>
              <a:buNone/>
            </a:pPr>
            <a:r>
              <a:rPr lang="uk-UA" sz="1600" b="0" i="0" u="none" strike="noStrike" cap="none">
                <a:solidFill>
                  <a:srgbClr val="182947"/>
                </a:solidFill>
                <a:latin typeface="Montserrat Light"/>
                <a:ea typeface="Montserrat Light"/>
                <a:cs typeface="Montserrat Light"/>
                <a:sym typeface="Montserrat Light"/>
              </a:rPr>
              <a:t>за порушення ст. 173-2 КУпАП</a:t>
            </a:r>
            <a:endParaRPr sz="1600" b="0" i="0" u="none" strike="noStrike" cap="none">
              <a:solidFill>
                <a:srgbClr val="000000"/>
              </a:solidFill>
              <a:latin typeface="Montserrat Light"/>
              <a:ea typeface="Montserrat Light"/>
              <a:cs typeface="Montserrat Light"/>
              <a:sym typeface="Montserrat Light"/>
            </a:endParaRPr>
          </a:p>
          <a:p>
            <a:pPr marL="0" marR="0" lvl="0" indent="0" algn="just" rtl="0">
              <a:lnSpc>
                <a:spcPct val="100000"/>
              </a:lnSpc>
              <a:spcBef>
                <a:spcPts val="0"/>
              </a:spcBef>
              <a:spcAft>
                <a:spcPts val="0"/>
              </a:spcAft>
              <a:buClr>
                <a:srgbClr val="000000"/>
              </a:buClr>
              <a:buSzPts val="1600"/>
              <a:buFont typeface="Arial"/>
              <a:buNone/>
            </a:pPr>
            <a:r>
              <a:rPr lang="uk-UA" sz="1600" b="0" i="0" u="none" strike="noStrike" cap="none">
                <a:solidFill>
                  <a:srgbClr val="182947"/>
                </a:solidFill>
                <a:latin typeface="Montserrat Light"/>
                <a:ea typeface="Montserrat Light"/>
                <a:cs typeface="Montserrat Light"/>
                <a:sym typeface="Montserrat Light"/>
              </a:rPr>
              <a:t>«Вчинення домашнього насильства» </a:t>
            </a:r>
            <a:endParaRPr sz="1600" b="0" i="0" u="none" strike="noStrike" cap="none">
              <a:solidFill>
                <a:srgbClr val="182947"/>
              </a:solidFill>
              <a:latin typeface="Montserrat Light"/>
              <a:ea typeface="Montserrat Light"/>
              <a:cs typeface="Montserrat Light"/>
              <a:sym typeface="Montserrat Light"/>
            </a:endParaRPr>
          </a:p>
        </p:txBody>
      </p:sp>
      <p:sp>
        <p:nvSpPr>
          <p:cNvPr id="206" name="Google Shape;206;p6"/>
          <p:cNvSpPr txBox="1"/>
          <p:nvPr/>
        </p:nvSpPr>
        <p:spPr>
          <a:xfrm>
            <a:off x="862212" y="4236401"/>
            <a:ext cx="918702"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dirty="0">
                <a:solidFill>
                  <a:srgbClr val="182947"/>
                </a:solidFill>
                <a:latin typeface="Montserrat SemiBold"/>
                <a:ea typeface="Montserrat SemiBold"/>
                <a:cs typeface="Montserrat SemiBold"/>
                <a:sym typeface="Montserrat SemiBold"/>
              </a:rPr>
              <a:t>0</a:t>
            </a:r>
            <a:endParaRPr sz="2800" b="0" i="0" u="none" strike="noStrike" cap="none" dirty="0">
              <a:solidFill>
                <a:srgbClr val="182947"/>
              </a:solidFill>
              <a:latin typeface="Montserrat SemiBold"/>
              <a:ea typeface="Montserrat SemiBold"/>
              <a:cs typeface="Montserrat SemiBold"/>
              <a:sym typeface="Montserrat SemiBold"/>
            </a:endParaRPr>
          </a:p>
        </p:txBody>
      </p:sp>
      <p:sp>
        <p:nvSpPr>
          <p:cNvPr id="207" name="Google Shape;207;p6"/>
          <p:cNvSpPr txBox="1"/>
          <p:nvPr/>
        </p:nvSpPr>
        <p:spPr>
          <a:xfrm>
            <a:off x="989974" y="5378837"/>
            <a:ext cx="627931"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dirty="0">
                <a:solidFill>
                  <a:srgbClr val="182947"/>
                </a:solidFill>
                <a:latin typeface="Montserrat SemiBold"/>
                <a:ea typeface="Montserrat SemiBold"/>
                <a:cs typeface="Montserrat SemiBold"/>
                <a:sym typeface="Montserrat SemiBold"/>
              </a:rPr>
              <a:t>0</a:t>
            </a:r>
            <a:endParaRPr sz="2800" b="0" i="0" u="none" strike="noStrike" cap="none" dirty="0">
              <a:solidFill>
                <a:srgbClr val="182947"/>
              </a:solidFill>
              <a:latin typeface="Montserrat SemiBold"/>
              <a:ea typeface="Montserrat SemiBold"/>
              <a:cs typeface="Montserrat SemiBold"/>
              <a:sym typeface="Montserrat SemiBold"/>
            </a:endParaRPr>
          </a:p>
        </p:txBody>
      </p:sp>
      <p:sp>
        <p:nvSpPr>
          <p:cNvPr id="208" name="Google Shape;208;p6"/>
          <p:cNvSpPr txBox="1"/>
          <p:nvPr/>
        </p:nvSpPr>
        <p:spPr>
          <a:xfrm>
            <a:off x="881066" y="2558236"/>
            <a:ext cx="97132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dirty="0">
                <a:solidFill>
                  <a:srgbClr val="182947"/>
                </a:solidFill>
                <a:latin typeface="Montserrat SemiBold"/>
                <a:ea typeface="Montserrat SemiBold"/>
                <a:cs typeface="Montserrat SemiBold"/>
                <a:sym typeface="Montserrat SemiBold"/>
              </a:rPr>
              <a:t>19</a:t>
            </a:r>
            <a:endParaRPr sz="2800" b="0" i="0" u="none" strike="noStrike" cap="none" dirty="0">
              <a:solidFill>
                <a:srgbClr val="182947"/>
              </a:solidFill>
              <a:latin typeface="Montserrat SemiBold"/>
              <a:ea typeface="Montserrat SemiBold"/>
              <a:cs typeface="Montserrat SemiBold"/>
              <a:sym typeface="Montserrat SemiBold"/>
            </a:endParaRPr>
          </a:p>
        </p:txBody>
      </p:sp>
      <p:pic>
        <p:nvPicPr>
          <p:cNvPr id="209" name="Google Shape;209;p6"/>
          <p:cNvPicPr preferRelativeResize="0"/>
          <p:nvPr/>
        </p:nvPicPr>
        <p:blipFill rotWithShape="1">
          <a:blip r:embed="rId7">
            <a:alphaModFix/>
          </a:blip>
          <a:srcRect/>
          <a:stretch/>
        </p:blipFill>
        <p:spPr>
          <a:xfrm>
            <a:off x="333769" y="5499667"/>
            <a:ext cx="592782" cy="688301"/>
          </a:xfrm>
          <a:prstGeom prst="rect">
            <a:avLst/>
          </a:prstGeom>
          <a:noFill/>
          <a:ln>
            <a:noFill/>
          </a:ln>
        </p:spPr>
      </p:pic>
      <p:sp>
        <p:nvSpPr>
          <p:cNvPr id="210" name="Google Shape;210;p6"/>
          <p:cNvSpPr txBox="1"/>
          <p:nvPr/>
        </p:nvSpPr>
        <p:spPr>
          <a:xfrm>
            <a:off x="1677594" y="2514962"/>
            <a:ext cx="4634874"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Light"/>
                <a:ea typeface="Montserrat Light"/>
                <a:cs typeface="Montserrat Light"/>
                <a:sym typeface="Montserrat Light"/>
              </a:rPr>
              <a:t>Кількість кривдників, що перебувають на обліку</a:t>
            </a:r>
            <a:endParaRPr sz="1800" b="0" i="0" u="none" strike="noStrike" cap="none">
              <a:solidFill>
                <a:srgbClr val="182947"/>
              </a:solidFill>
              <a:latin typeface="Montserrat Light"/>
              <a:ea typeface="Montserrat Light"/>
              <a:cs typeface="Montserrat Light"/>
              <a:sym typeface="Montserrat Light"/>
            </a:endParaRPr>
          </a:p>
        </p:txBody>
      </p:sp>
      <p:sp>
        <p:nvSpPr>
          <p:cNvPr id="211" name="Google Shape;211;p6"/>
          <p:cNvSpPr txBox="1"/>
          <p:nvPr/>
        </p:nvSpPr>
        <p:spPr>
          <a:xfrm>
            <a:off x="865366" y="3401309"/>
            <a:ext cx="97132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dirty="0">
                <a:solidFill>
                  <a:srgbClr val="182947"/>
                </a:solidFill>
                <a:latin typeface="Montserrat SemiBold"/>
                <a:ea typeface="Montserrat SemiBold"/>
                <a:cs typeface="Montserrat SemiBold"/>
                <a:sym typeface="Montserrat SemiBold"/>
              </a:rPr>
              <a:t>2</a:t>
            </a:r>
            <a:endParaRPr sz="2800" b="0" i="0" u="none" strike="noStrike" cap="none" dirty="0">
              <a:solidFill>
                <a:srgbClr val="182947"/>
              </a:solidFill>
              <a:latin typeface="Montserrat SemiBold"/>
              <a:ea typeface="Montserrat SemiBold"/>
              <a:cs typeface="Montserrat SemiBold"/>
              <a:sym typeface="Montserrat SemiBold"/>
            </a:endParaRPr>
          </a:p>
        </p:txBody>
      </p:sp>
      <p:sp>
        <p:nvSpPr>
          <p:cNvPr id="212" name="Google Shape;212;p6"/>
          <p:cNvSpPr txBox="1"/>
          <p:nvPr/>
        </p:nvSpPr>
        <p:spPr>
          <a:xfrm>
            <a:off x="1684933" y="5905822"/>
            <a:ext cx="3925144"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uk-UA" sz="1600" b="0" i="0" u="none" strike="noStrike" cap="none">
                <a:solidFill>
                  <a:srgbClr val="182947"/>
                </a:solidFill>
                <a:latin typeface="Montserrat Light"/>
                <a:ea typeface="Montserrat Light"/>
                <a:cs typeface="Montserrat Light"/>
                <a:sym typeface="Montserrat Light"/>
              </a:rPr>
              <a:t>Вироки суду про визнання кривдника винуватим</a:t>
            </a:r>
            <a:endParaRPr sz="1600" b="0" i="0" u="none" strike="noStrike" cap="none">
              <a:solidFill>
                <a:srgbClr val="182947"/>
              </a:solidFill>
              <a:latin typeface="Montserrat Light"/>
              <a:ea typeface="Montserrat Light"/>
              <a:cs typeface="Montserrat Light"/>
              <a:sym typeface="Montserrat Light"/>
            </a:endParaRPr>
          </a:p>
        </p:txBody>
      </p:sp>
      <p:cxnSp>
        <p:nvCxnSpPr>
          <p:cNvPr id="213" name="Google Shape;213;p6"/>
          <p:cNvCxnSpPr/>
          <p:nvPr/>
        </p:nvCxnSpPr>
        <p:spPr>
          <a:xfrm>
            <a:off x="982193" y="5870922"/>
            <a:ext cx="627931" cy="0"/>
          </a:xfrm>
          <a:prstGeom prst="straightConnector1">
            <a:avLst/>
          </a:prstGeom>
          <a:noFill/>
          <a:ln w="19050" cap="flat" cmpd="sng">
            <a:solidFill>
              <a:srgbClr val="182947"/>
            </a:solidFill>
            <a:prstDash val="solid"/>
            <a:round/>
            <a:headEnd type="none" w="sm" len="sm"/>
            <a:tailEnd type="none" w="sm" len="sm"/>
          </a:ln>
        </p:spPr>
      </p:cxnSp>
      <p:cxnSp>
        <p:nvCxnSpPr>
          <p:cNvPr id="215" name="Google Shape;215;p6"/>
          <p:cNvCxnSpPr/>
          <p:nvPr/>
        </p:nvCxnSpPr>
        <p:spPr>
          <a:xfrm>
            <a:off x="1748356" y="5870922"/>
            <a:ext cx="4251743" cy="0"/>
          </a:xfrm>
          <a:prstGeom prst="straightConnector1">
            <a:avLst/>
          </a:prstGeom>
          <a:noFill/>
          <a:ln w="19050" cap="flat" cmpd="sng">
            <a:solidFill>
              <a:srgbClr val="182947"/>
            </a:solidFill>
            <a:prstDash val="solid"/>
            <a:round/>
            <a:headEnd type="none" w="sm" len="sm"/>
            <a:tailEnd type="none" w="sm" len="sm"/>
          </a:ln>
        </p:spPr>
      </p:cxnSp>
      <p:pic>
        <p:nvPicPr>
          <p:cNvPr id="216" name="Google Shape;216;p6"/>
          <p:cNvPicPr preferRelativeResize="0"/>
          <p:nvPr/>
        </p:nvPicPr>
        <p:blipFill rotWithShape="1">
          <a:blip r:embed="rId8">
            <a:alphaModFix/>
          </a:blip>
          <a:srcRect/>
          <a:stretch/>
        </p:blipFill>
        <p:spPr>
          <a:xfrm>
            <a:off x="6011390" y="2555866"/>
            <a:ext cx="667982" cy="694314"/>
          </a:xfrm>
          <a:prstGeom prst="rect">
            <a:avLst/>
          </a:prstGeom>
          <a:noFill/>
          <a:ln>
            <a:noFill/>
          </a:ln>
        </p:spPr>
      </p:pic>
      <p:sp>
        <p:nvSpPr>
          <p:cNvPr id="217" name="Google Shape;217;p6"/>
          <p:cNvSpPr txBox="1"/>
          <p:nvPr/>
        </p:nvSpPr>
        <p:spPr>
          <a:xfrm>
            <a:off x="6547972" y="2280318"/>
            <a:ext cx="971328"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uk-UA" sz="3200" b="0" i="0" u="none" strike="noStrike" cap="none" dirty="0">
                <a:solidFill>
                  <a:srgbClr val="182947"/>
                </a:solidFill>
                <a:latin typeface="Montserrat SemiBold"/>
                <a:ea typeface="Montserrat SemiBold"/>
                <a:cs typeface="Montserrat SemiBold"/>
                <a:sym typeface="Montserrat SemiBold"/>
              </a:rPr>
              <a:t>21</a:t>
            </a:r>
            <a:endParaRPr sz="3200" b="0" i="0" u="none" strike="noStrike" cap="none" dirty="0">
              <a:solidFill>
                <a:srgbClr val="182947"/>
              </a:solidFill>
              <a:latin typeface="Montserrat SemiBold"/>
              <a:ea typeface="Montserrat SemiBold"/>
              <a:cs typeface="Montserrat SemiBold"/>
              <a:sym typeface="Montserrat SemiBold"/>
            </a:endParaRPr>
          </a:p>
        </p:txBody>
      </p:sp>
      <p:sp>
        <p:nvSpPr>
          <p:cNvPr id="218" name="Google Shape;218;p6"/>
          <p:cNvSpPr txBox="1"/>
          <p:nvPr/>
        </p:nvSpPr>
        <p:spPr>
          <a:xfrm>
            <a:off x="7592473" y="2417299"/>
            <a:ext cx="3996126" cy="33851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uk-UA" sz="1600" b="0" i="0" u="none" strike="noStrike" cap="none">
                <a:solidFill>
                  <a:srgbClr val="182947"/>
                </a:solidFill>
                <a:latin typeface="Montserrat Light"/>
                <a:ea typeface="Montserrat Light"/>
                <a:cs typeface="Montserrat Light"/>
                <a:sym typeface="Montserrat Light"/>
              </a:rPr>
              <a:t>профілактичні заходи</a:t>
            </a:r>
            <a:endParaRPr sz="1600" b="0" i="0" u="none" strike="noStrike" cap="none">
              <a:solidFill>
                <a:srgbClr val="182947"/>
              </a:solidFill>
              <a:latin typeface="Montserrat Light"/>
              <a:ea typeface="Montserrat Light"/>
              <a:cs typeface="Montserrat Light"/>
              <a:sym typeface="Montserrat Light"/>
            </a:endParaRPr>
          </a:p>
        </p:txBody>
      </p:sp>
      <p:cxnSp>
        <p:nvCxnSpPr>
          <p:cNvPr id="219" name="Google Shape;219;p6"/>
          <p:cNvCxnSpPr/>
          <p:nvPr/>
        </p:nvCxnSpPr>
        <p:spPr>
          <a:xfrm rot="10800000" flipH="1">
            <a:off x="6624391" y="2836206"/>
            <a:ext cx="772029" cy="1901"/>
          </a:xfrm>
          <a:prstGeom prst="straightConnector1">
            <a:avLst/>
          </a:prstGeom>
          <a:noFill/>
          <a:ln w="19050" cap="flat" cmpd="sng">
            <a:solidFill>
              <a:srgbClr val="182947"/>
            </a:solidFill>
            <a:prstDash val="solid"/>
            <a:round/>
            <a:headEnd type="none" w="sm" len="sm"/>
            <a:tailEnd type="none" w="sm" len="sm"/>
          </a:ln>
        </p:spPr>
      </p:cxnSp>
      <p:sp>
        <p:nvSpPr>
          <p:cNvPr id="220" name="Google Shape;220;p6"/>
          <p:cNvSpPr txBox="1"/>
          <p:nvPr/>
        </p:nvSpPr>
        <p:spPr>
          <a:xfrm>
            <a:off x="6547972" y="2819826"/>
            <a:ext cx="971328"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uk-UA" sz="3200" b="0" i="0" u="none" strike="noStrike" cap="none" dirty="0">
                <a:solidFill>
                  <a:srgbClr val="182947"/>
                </a:solidFill>
                <a:latin typeface="Montserrat SemiBold"/>
                <a:ea typeface="Montserrat SemiBold"/>
                <a:cs typeface="Montserrat SemiBold"/>
                <a:sym typeface="Montserrat SemiBold"/>
              </a:rPr>
              <a:t>0</a:t>
            </a:r>
            <a:endParaRPr sz="3200" b="0" i="0" u="none" strike="noStrike" cap="none" dirty="0">
              <a:solidFill>
                <a:srgbClr val="182947"/>
              </a:solidFill>
              <a:latin typeface="Montserrat SemiBold"/>
              <a:ea typeface="Montserrat SemiBold"/>
              <a:cs typeface="Montserrat SemiBold"/>
              <a:sym typeface="Montserrat SemiBold"/>
            </a:endParaRPr>
          </a:p>
        </p:txBody>
      </p:sp>
      <p:cxnSp>
        <p:nvCxnSpPr>
          <p:cNvPr id="221" name="Google Shape;221;p6"/>
          <p:cNvCxnSpPr/>
          <p:nvPr/>
        </p:nvCxnSpPr>
        <p:spPr>
          <a:xfrm>
            <a:off x="7691670" y="2836206"/>
            <a:ext cx="3896929" cy="12552"/>
          </a:xfrm>
          <a:prstGeom prst="straightConnector1">
            <a:avLst/>
          </a:prstGeom>
          <a:noFill/>
          <a:ln w="19050" cap="flat" cmpd="sng">
            <a:solidFill>
              <a:srgbClr val="182947"/>
            </a:solidFill>
            <a:prstDash val="solid"/>
            <a:round/>
            <a:headEnd type="none" w="sm" len="sm"/>
            <a:tailEnd type="none" w="sm" len="sm"/>
          </a:ln>
        </p:spPr>
      </p:cxnSp>
      <p:sp>
        <p:nvSpPr>
          <p:cNvPr id="222" name="Google Shape;222;p6"/>
          <p:cNvSpPr txBox="1"/>
          <p:nvPr/>
        </p:nvSpPr>
        <p:spPr>
          <a:xfrm>
            <a:off x="7601812" y="2859733"/>
            <a:ext cx="4311756" cy="83099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uk-UA" sz="1600" b="0" i="0" u="none" strike="noStrike" cap="none" dirty="0">
                <a:solidFill>
                  <a:srgbClr val="182947"/>
                </a:solidFill>
                <a:latin typeface="Montserrat Light"/>
                <a:ea typeface="Montserrat Light"/>
                <a:cs typeface="Montserrat Light"/>
                <a:sym typeface="Montserrat Light"/>
              </a:rPr>
              <a:t>виступи перед мешканцями громади на тему запобігання домашнього насильства</a:t>
            </a:r>
            <a:endParaRPr sz="1600" b="0" i="0" u="none" strike="noStrike" cap="none" dirty="0">
              <a:solidFill>
                <a:srgbClr val="182947"/>
              </a:solidFill>
              <a:latin typeface="Montserrat Light"/>
              <a:ea typeface="Montserrat Light"/>
              <a:cs typeface="Montserrat Light"/>
              <a:sym typeface="Montserrat Light"/>
            </a:endParaRPr>
          </a:p>
        </p:txBody>
      </p:sp>
      <p:sp>
        <p:nvSpPr>
          <p:cNvPr id="223" name="Google Shape;223;p6"/>
          <p:cNvSpPr/>
          <p:nvPr/>
        </p:nvSpPr>
        <p:spPr>
          <a:xfrm>
            <a:off x="6300556" y="3879531"/>
            <a:ext cx="5542220" cy="2791013"/>
          </a:xfrm>
          <a:prstGeom prst="rect">
            <a:avLst/>
          </a:prstGeom>
          <a:noFill/>
          <a:ln w="19050" cap="flat" cmpd="sng">
            <a:solidFill>
              <a:srgbClr val="FFC000"/>
            </a:solidFill>
            <a:prstDash val="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24" name="Google Shape;224;p6"/>
          <p:cNvSpPr txBox="1"/>
          <p:nvPr/>
        </p:nvSpPr>
        <p:spPr>
          <a:xfrm>
            <a:off x="6519345" y="3823918"/>
            <a:ext cx="5219348"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uk-UA" sz="1800" b="1" i="0" u="sng" strike="noStrike" cap="none" dirty="0">
                <a:solidFill>
                  <a:srgbClr val="182947"/>
                </a:solidFill>
                <a:latin typeface="Montserrat Light"/>
                <a:ea typeface="Montserrat Light"/>
                <a:cs typeface="Montserrat Light"/>
                <a:sym typeface="Montserrat Light"/>
              </a:rPr>
              <a:t>Співпраця по напрямку із:</a:t>
            </a:r>
            <a:endParaRPr dirty="0"/>
          </a:p>
          <a:p>
            <a:pPr marL="0" marR="0" lvl="0" indent="0" algn="l" rtl="0">
              <a:lnSpc>
                <a:spcPct val="100000"/>
              </a:lnSpc>
              <a:spcBef>
                <a:spcPts val="0"/>
              </a:spcBef>
              <a:spcAft>
                <a:spcPts val="0"/>
              </a:spcAft>
              <a:buNone/>
            </a:pPr>
            <a:endParaRPr sz="1800" b="1" i="0" u="sng" strike="noStrike" cap="none" dirty="0">
              <a:solidFill>
                <a:srgbClr val="182947"/>
              </a:solidFill>
              <a:latin typeface="Montserrat Light"/>
              <a:ea typeface="Montserrat Light"/>
              <a:cs typeface="Montserrat Light"/>
              <a:sym typeface="Montserrat Light"/>
            </a:endParaRPr>
          </a:p>
          <a:p>
            <a:pPr marL="285750" marR="0" lvl="0" indent="-285750" algn="l" rtl="0">
              <a:lnSpc>
                <a:spcPct val="100000"/>
              </a:lnSpc>
              <a:spcBef>
                <a:spcPts val="0"/>
              </a:spcBef>
              <a:spcAft>
                <a:spcPts val="0"/>
              </a:spcAft>
              <a:buClr>
                <a:srgbClr val="000000"/>
              </a:buClr>
              <a:buSzPts val="1800"/>
              <a:buFont typeface="Noto Sans Symbols"/>
              <a:buChar char="▪"/>
            </a:pPr>
            <a:r>
              <a:rPr lang="uk-UA" sz="1800" b="1" i="0" u="none" strike="noStrike" cap="none" dirty="0">
                <a:solidFill>
                  <a:srgbClr val="002060"/>
                </a:solidFill>
                <a:latin typeface="Montserrat Light"/>
                <a:ea typeface="Montserrat Light"/>
                <a:cs typeface="Montserrat Light"/>
                <a:sym typeface="Montserrat Light"/>
              </a:rPr>
              <a:t>Службою у справах дітей Краснокутської селищної ради</a:t>
            </a:r>
            <a:endParaRPr dirty="0">
              <a:solidFill>
                <a:srgbClr val="002060"/>
              </a:solidFill>
            </a:endParaRPr>
          </a:p>
          <a:p>
            <a:pPr marL="285750" marR="0" lvl="0" indent="-285750" algn="l" rtl="0">
              <a:lnSpc>
                <a:spcPct val="100000"/>
              </a:lnSpc>
              <a:spcBef>
                <a:spcPts val="0"/>
              </a:spcBef>
              <a:spcAft>
                <a:spcPts val="0"/>
              </a:spcAft>
              <a:buClr>
                <a:srgbClr val="000000"/>
              </a:buClr>
              <a:buSzPts val="1800"/>
              <a:buFont typeface="Noto Sans Symbols"/>
              <a:buChar char="▪"/>
            </a:pPr>
            <a:r>
              <a:rPr lang="uk-UA" sz="1800" b="1" i="0" u="none" strike="noStrike" cap="none" dirty="0">
                <a:solidFill>
                  <a:srgbClr val="002060"/>
                </a:solidFill>
                <a:latin typeface="Montserrat Light"/>
                <a:ea typeface="Montserrat Light"/>
                <a:cs typeface="Montserrat Light"/>
                <a:sym typeface="Montserrat Light"/>
              </a:rPr>
              <a:t>КЗ «Центр надання соціальних послуг» Краснокутської селищної ради</a:t>
            </a:r>
            <a:endParaRPr dirty="0">
              <a:solidFill>
                <a:srgbClr val="002060"/>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pic>
        <p:nvPicPr>
          <p:cNvPr id="229" name="Google Shape;229;p7"/>
          <p:cNvPicPr preferRelativeResize="0"/>
          <p:nvPr/>
        </p:nvPicPr>
        <p:blipFill rotWithShape="1">
          <a:blip r:embed="rId3">
            <a:alphaModFix/>
          </a:blip>
          <a:srcRect/>
          <a:stretch/>
        </p:blipFill>
        <p:spPr>
          <a:xfrm>
            <a:off x="0" y="40"/>
            <a:ext cx="12258677" cy="6857960"/>
          </a:xfrm>
          <a:prstGeom prst="rect">
            <a:avLst/>
          </a:prstGeom>
          <a:noFill/>
          <a:ln>
            <a:noFill/>
          </a:ln>
        </p:spPr>
      </p:pic>
      <p:sp>
        <p:nvSpPr>
          <p:cNvPr id="230" name="Google Shape;230;p7"/>
          <p:cNvSpPr txBox="1"/>
          <p:nvPr/>
        </p:nvSpPr>
        <p:spPr>
          <a:xfrm>
            <a:off x="260271" y="579421"/>
            <a:ext cx="6441979"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chemeClr val="lt1"/>
                </a:solidFill>
                <a:latin typeface="Montserrat SemiBold"/>
                <a:ea typeface="Montserrat SemiBold"/>
                <a:cs typeface="Montserrat SemiBold"/>
                <a:sym typeface="Montserrat SemiBold"/>
              </a:rPr>
              <a:t>ПРОФІЛАКТИЧНА РОБОТА</a:t>
            </a:r>
            <a:endParaRPr sz="2800" b="0" i="0" u="none" strike="noStrike" cap="none">
              <a:solidFill>
                <a:schemeClr val="lt1"/>
              </a:solidFill>
              <a:latin typeface="Montserrat SemiBold"/>
              <a:ea typeface="Montserrat SemiBold"/>
              <a:cs typeface="Montserrat SemiBold"/>
              <a:sym typeface="Montserrat SemiBold"/>
            </a:endParaRPr>
          </a:p>
        </p:txBody>
      </p:sp>
      <p:sp>
        <p:nvSpPr>
          <p:cNvPr id="231" name="Google Shape;231;p7"/>
          <p:cNvSpPr txBox="1"/>
          <p:nvPr/>
        </p:nvSpPr>
        <p:spPr>
          <a:xfrm>
            <a:off x="2204372" y="1782592"/>
            <a:ext cx="7849931"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rgbClr val="182947"/>
                </a:solidFill>
                <a:latin typeface="Montserrat SemiBold"/>
                <a:ea typeface="Montserrat SemiBold"/>
                <a:cs typeface="Montserrat SemiBold"/>
                <a:sym typeface="Montserrat SemiBold"/>
              </a:rPr>
              <a:t>у сфері охорони та захисту прав дітей</a:t>
            </a:r>
            <a:endParaRPr sz="2800" b="0" i="0" u="none" strike="noStrike" cap="none">
              <a:solidFill>
                <a:srgbClr val="182947"/>
              </a:solidFill>
              <a:latin typeface="Montserrat SemiBold"/>
              <a:ea typeface="Montserrat SemiBold"/>
              <a:cs typeface="Montserrat SemiBold"/>
              <a:sym typeface="Montserrat SemiBold"/>
            </a:endParaRPr>
          </a:p>
        </p:txBody>
      </p:sp>
      <p:cxnSp>
        <p:nvCxnSpPr>
          <p:cNvPr id="232" name="Google Shape;232;p7"/>
          <p:cNvCxnSpPr/>
          <p:nvPr/>
        </p:nvCxnSpPr>
        <p:spPr>
          <a:xfrm rot="10800000" flipH="1">
            <a:off x="2204371" y="2322542"/>
            <a:ext cx="7361659" cy="22917"/>
          </a:xfrm>
          <a:prstGeom prst="straightConnector1">
            <a:avLst/>
          </a:prstGeom>
          <a:noFill/>
          <a:ln w="38100" cap="flat" cmpd="sng">
            <a:solidFill>
              <a:schemeClr val="accent4"/>
            </a:solidFill>
            <a:prstDash val="solid"/>
            <a:miter lim="800000"/>
            <a:headEnd type="none" w="sm" len="sm"/>
            <a:tailEnd type="none" w="sm" len="sm"/>
          </a:ln>
        </p:spPr>
      </p:cxnSp>
      <p:pic>
        <p:nvPicPr>
          <p:cNvPr id="233" name="Google Shape;233;p7"/>
          <p:cNvPicPr preferRelativeResize="0"/>
          <p:nvPr/>
        </p:nvPicPr>
        <p:blipFill rotWithShape="1">
          <a:blip r:embed="rId4">
            <a:alphaModFix/>
          </a:blip>
          <a:srcRect/>
          <a:stretch/>
        </p:blipFill>
        <p:spPr>
          <a:xfrm>
            <a:off x="347467" y="2457432"/>
            <a:ext cx="919941" cy="963117"/>
          </a:xfrm>
          <a:prstGeom prst="rect">
            <a:avLst/>
          </a:prstGeom>
          <a:noFill/>
          <a:ln>
            <a:noFill/>
          </a:ln>
        </p:spPr>
      </p:pic>
      <p:sp>
        <p:nvSpPr>
          <p:cNvPr id="234" name="Google Shape;234;p7"/>
          <p:cNvSpPr txBox="1"/>
          <p:nvPr/>
        </p:nvSpPr>
        <p:spPr>
          <a:xfrm>
            <a:off x="1356619" y="2776949"/>
            <a:ext cx="4204763"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Light"/>
                <a:ea typeface="Montserrat Light"/>
                <a:cs typeface="Montserrat Light"/>
                <a:sym typeface="Montserrat Light"/>
              </a:rPr>
              <a:t>На обліку сімей, що опинилися</a:t>
            </a:r>
            <a:endParaRPr sz="1400" b="0" i="0" u="none" strike="noStrike" cap="none">
              <a:solidFill>
                <a:srgbClr val="000000"/>
              </a:solidFill>
              <a:latin typeface="Montserrat Light"/>
              <a:ea typeface="Montserrat Light"/>
              <a:cs typeface="Montserrat Light"/>
              <a:sym typeface="Montserrat Light"/>
            </a:endParaRPr>
          </a:p>
          <a:p>
            <a:pPr marL="0" marR="0" lvl="0" indent="0" algn="l"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Light"/>
                <a:ea typeface="Montserrat Light"/>
                <a:cs typeface="Montserrat Light"/>
                <a:sym typeface="Montserrat Light"/>
              </a:rPr>
              <a:t>у складних життєвих обставинах</a:t>
            </a:r>
            <a:endParaRPr sz="1800" b="0" i="0" u="none" strike="noStrike" cap="none">
              <a:solidFill>
                <a:srgbClr val="182947"/>
              </a:solidFill>
              <a:latin typeface="Montserrat Light"/>
              <a:ea typeface="Montserrat Light"/>
              <a:cs typeface="Montserrat Light"/>
              <a:sym typeface="Montserrat Light"/>
            </a:endParaRPr>
          </a:p>
        </p:txBody>
      </p:sp>
      <p:sp>
        <p:nvSpPr>
          <p:cNvPr id="235" name="Google Shape;235;p7"/>
          <p:cNvSpPr txBox="1"/>
          <p:nvPr/>
        </p:nvSpPr>
        <p:spPr>
          <a:xfrm>
            <a:off x="359847" y="3291166"/>
            <a:ext cx="99603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uk-UA" sz="3200" b="0" i="0" u="none" strike="noStrike" cap="none" dirty="0">
                <a:solidFill>
                  <a:srgbClr val="182947"/>
                </a:solidFill>
                <a:latin typeface="Montserrat SemiBold"/>
                <a:ea typeface="Montserrat SemiBold"/>
                <a:cs typeface="Montserrat SemiBold"/>
                <a:sym typeface="Montserrat SemiBold"/>
              </a:rPr>
              <a:t>12</a:t>
            </a:r>
            <a:endParaRPr sz="3200" b="0" i="0" u="none" strike="noStrike" cap="none" dirty="0">
              <a:solidFill>
                <a:srgbClr val="182947"/>
              </a:solidFill>
              <a:latin typeface="Montserrat SemiBold"/>
              <a:ea typeface="Montserrat SemiBold"/>
              <a:cs typeface="Montserrat SemiBold"/>
              <a:sym typeface="Montserrat SemiBold"/>
            </a:endParaRPr>
          </a:p>
        </p:txBody>
      </p:sp>
      <p:pic>
        <p:nvPicPr>
          <p:cNvPr id="236" name="Google Shape;236;p7"/>
          <p:cNvPicPr preferRelativeResize="0"/>
          <p:nvPr/>
        </p:nvPicPr>
        <p:blipFill rotWithShape="1">
          <a:blip r:embed="rId5">
            <a:alphaModFix/>
          </a:blip>
          <a:srcRect/>
          <a:stretch/>
        </p:blipFill>
        <p:spPr>
          <a:xfrm>
            <a:off x="697492" y="4120599"/>
            <a:ext cx="658391" cy="644169"/>
          </a:xfrm>
          <a:prstGeom prst="rect">
            <a:avLst/>
          </a:prstGeom>
          <a:noFill/>
          <a:ln>
            <a:noFill/>
          </a:ln>
        </p:spPr>
      </p:pic>
      <p:sp>
        <p:nvSpPr>
          <p:cNvPr id="237" name="Google Shape;237;p7"/>
          <p:cNvSpPr txBox="1"/>
          <p:nvPr/>
        </p:nvSpPr>
        <p:spPr>
          <a:xfrm>
            <a:off x="5964696" y="3290760"/>
            <a:ext cx="937438"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uk-UA" sz="3200" dirty="0">
                <a:solidFill>
                  <a:srgbClr val="182947"/>
                </a:solidFill>
                <a:latin typeface="Montserrat SemiBold"/>
                <a:ea typeface="Montserrat SemiBold"/>
                <a:cs typeface="Montserrat SemiBold"/>
                <a:sym typeface="Montserrat SemiBold"/>
              </a:rPr>
              <a:t>14</a:t>
            </a:r>
            <a:endParaRPr sz="3200" b="0" i="0" u="none" strike="noStrike" cap="none" dirty="0">
              <a:solidFill>
                <a:srgbClr val="182947"/>
              </a:solidFill>
              <a:latin typeface="Montserrat SemiBold"/>
              <a:ea typeface="Montserrat SemiBold"/>
              <a:cs typeface="Montserrat SemiBold"/>
              <a:sym typeface="Montserrat SemiBold"/>
            </a:endParaRPr>
          </a:p>
        </p:txBody>
      </p:sp>
      <p:sp>
        <p:nvSpPr>
          <p:cNvPr id="238" name="Google Shape;238;p7"/>
          <p:cNvSpPr txBox="1"/>
          <p:nvPr/>
        </p:nvSpPr>
        <p:spPr>
          <a:xfrm>
            <a:off x="6902134" y="2774259"/>
            <a:ext cx="3786235"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0" i="0" u="none" strike="noStrike" cap="none" dirty="0">
                <a:solidFill>
                  <a:srgbClr val="182947"/>
                </a:solidFill>
                <a:latin typeface="Montserrat Light"/>
                <a:ea typeface="Montserrat Light"/>
                <a:cs typeface="Montserrat Light"/>
                <a:sym typeface="Montserrat Light"/>
              </a:rPr>
              <a:t>Кількість сімей які взято на облік у 2024 році</a:t>
            </a:r>
            <a:endParaRPr sz="1800" b="0" i="0" u="none" strike="noStrike" cap="none" dirty="0">
              <a:solidFill>
                <a:srgbClr val="182947"/>
              </a:solidFill>
              <a:latin typeface="Montserrat Light"/>
              <a:ea typeface="Montserrat Light"/>
              <a:cs typeface="Montserrat Light"/>
              <a:sym typeface="Montserrat Light"/>
            </a:endParaRPr>
          </a:p>
        </p:txBody>
      </p:sp>
      <p:pic>
        <p:nvPicPr>
          <p:cNvPr id="239" name="Google Shape;239;p7"/>
          <p:cNvPicPr preferRelativeResize="0"/>
          <p:nvPr/>
        </p:nvPicPr>
        <p:blipFill rotWithShape="1">
          <a:blip r:embed="rId6">
            <a:alphaModFix/>
          </a:blip>
          <a:srcRect/>
          <a:stretch/>
        </p:blipFill>
        <p:spPr>
          <a:xfrm>
            <a:off x="6103788" y="2644470"/>
            <a:ext cx="659254" cy="705246"/>
          </a:xfrm>
          <a:prstGeom prst="rect">
            <a:avLst/>
          </a:prstGeom>
          <a:noFill/>
          <a:ln>
            <a:noFill/>
          </a:ln>
        </p:spPr>
      </p:pic>
      <p:sp>
        <p:nvSpPr>
          <p:cNvPr id="240" name="Google Shape;240;p7"/>
          <p:cNvSpPr/>
          <p:nvPr/>
        </p:nvSpPr>
        <p:spPr>
          <a:xfrm>
            <a:off x="570227" y="3975922"/>
            <a:ext cx="4963702" cy="2492972"/>
          </a:xfrm>
          <a:prstGeom prst="rect">
            <a:avLst/>
          </a:prstGeom>
          <a:noFill/>
          <a:ln w="19050" cap="flat" cmpd="sng">
            <a:solidFill>
              <a:srgbClr val="FFC000"/>
            </a:solidFill>
            <a:prstDash val="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1" name="Google Shape;241;p7"/>
          <p:cNvSpPr/>
          <p:nvPr/>
        </p:nvSpPr>
        <p:spPr>
          <a:xfrm>
            <a:off x="6129337" y="3975922"/>
            <a:ext cx="5534127" cy="2514635"/>
          </a:xfrm>
          <a:prstGeom prst="rect">
            <a:avLst/>
          </a:prstGeom>
          <a:noFill/>
          <a:ln w="19050" cap="flat" cmpd="sng">
            <a:solidFill>
              <a:srgbClr val="FFC000"/>
            </a:solidFill>
            <a:prstDash val="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sp>
        <p:nvSpPr>
          <p:cNvPr id="242" name="Google Shape;242;p7"/>
          <p:cNvSpPr txBox="1"/>
          <p:nvPr/>
        </p:nvSpPr>
        <p:spPr>
          <a:xfrm>
            <a:off x="6334210" y="4120599"/>
            <a:ext cx="4909809" cy="175428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uk-UA" sz="1800" b="1" i="0" u="sng" strike="noStrike" cap="none" dirty="0">
                <a:solidFill>
                  <a:srgbClr val="182947"/>
                </a:solidFill>
                <a:latin typeface="Montserrat Light"/>
                <a:ea typeface="Montserrat Light"/>
                <a:cs typeface="Montserrat Light"/>
                <a:sym typeface="Montserrat Light"/>
              </a:rPr>
              <a:t>Співпраця по напрямку із:</a:t>
            </a:r>
            <a:endParaRPr dirty="0"/>
          </a:p>
          <a:p>
            <a:pPr marL="0" marR="0" lvl="0" indent="0" algn="l" rtl="0">
              <a:lnSpc>
                <a:spcPct val="100000"/>
              </a:lnSpc>
              <a:spcBef>
                <a:spcPts val="0"/>
              </a:spcBef>
              <a:spcAft>
                <a:spcPts val="0"/>
              </a:spcAft>
              <a:buNone/>
            </a:pPr>
            <a:endParaRPr sz="1800" b="1" i="0" u="sng" strike="noStrike" cap="none" dirty="0">
              <a:solidFill>
                <a:srgbClr val="182947"/>
              </a:solidFill>
              <a:latin typeface="Montserrat Light"/>
              <a:ea typeface="Montserrat Light"/>
              <a:cs typeface="Montserrat Light"/>
              <a:sym typeface="Montserrat Light"/>
            </a:endParaRPr>
          </a:p>
          <a:p>
            <a:pPr marL="285750" marR="0" lvl="0" indent="-285750" algn="l" rtl="0">
              <a:lnSpc>
                <a:spcPct val="100000"/>
              </a:lnSpc>
              <a:spcBef>
                <a:spcPts val="0"/>
              </a:spcBef>
              <a:spcAft>
                <a:spcPts val="0"/>
              </a:spcAft>
              <a:buClr>
                <a:srgbClr val="000000"/>
              </a:buClr>
              <a:buSzPts val="1800"/>
              <a:buFont typeface="Noto Sans Symbols"/>
              <a:buChar char="▪"/>
            </a:pPr>
            <a:r>
              <a:rPr lang="uk-UA" sz="1800" b="1" i="0" u="none" strike="noStrike" cap="none" dirty="0">
                <a:solidFill>
                  <a:srgbClr val="002060"/>
                </a:solidFill>
                <a:latin typeface="Montserrat Light"/>
                <a:ea typeface="Montserrat Light"/>
                <a:cs typeface="Montserrat Light"/>
                <a:sym typeface="Montserrat Light"/>
              </a:rPr>
              <a:t>Службою у справах дітей </a:t>
            </a:r>
          </a:p>
          <a:p>
            <a:pPr marL="285750" marR="0" lvl="0" indent="-285750" algn="l" rtl="0">
              <a:lnSpc>
                <a:spcPct val="100000"/>
              </a:lnSpc>
              <a:spcBef>
                <a:spcPts val="0"/>
              </a:spcBef>
              <a:spcAft>
                <a:spcPts val="0"/>
              </a:spcAft>
              <a:buClr>
                <a:srgbClr val="000000"/>
              </a:buClr>
              <a:buSzPts val="1800"/>
              <a:buFont typeface="Noto Sans Symbols"/>
              <a:buChar char="▪"/>
            </a:pPr>
            <a:r>
              <a:rPr lang="uk-UA" sz="1800" b="1" i="0" u="none" strike="noStrike" cap="none" dirty="0">
                <a:solidFill>
                  <a:srgbClr val="002060"/>
                </a:solidFill>
                <a:latin typeface="Montserrat Light"/>
                <a:ea typeface="Montserrat Light"/>
                <a:cs typeface="Montserrat Light"/>
                <a:sym typeface="Montserrat Light"/>
              </a:rPr>
              <a:t>КЗ «Центр надання соціальних послуг»</a:t>
            </a:r>
            <a:endParaRPr dirty="0">
              <a:solidFill>
                <a:srgbClr val="002060"/>
              </a:solidFill>
            </a:endParaRPr>
          </a:p>
          <a:p>
            <a:pPr marL="285750" marR="0" lvl="0" indent="-285750" algn="l" rtl="0">
              <a:lnSpc>
                <a:spcPct val="100000"/>
              </a:lnSpc>
              <a:spcBef>
                <a:spcPts val="0"/>
              </a:spcBef>
              <a:spcAft>
                <a:spcPts val="0"/>
              </a:spcAft>
              <a:buClr>
                <a:srgbClr val="000000"/>
              </a:buClr>
              <a:buSzPts val="1800"/>
              <a:buFont typeface="Noto Sans Symbols"/>
              <a:buChar char="▪"/>
            </a:pPr>
            <a:r>
              <a:rPr lang="uk-UA" sz="1800" b="1" i="0" u="none" strike="noStrike" cap="none" dirty="0">
                <a:solidFill>
                  <a:srgbClr val="002060"/>
                </a:solidFill>
                <a:latin typeface="Montserrat Light"/>
                <a:ea typeface="Montserrat Light"/>
                <a:cs typeface="Montserrat Light"/>
                <a:sym typeface="Montserrat Light"/>
              </a:rPr>
              <a:t>Ювенальними поліцейськими</a:t>
            </a:r>
            <a:endParaRPr dirty="0">
              <a:solidFill>
                <a:srgbClr val="002060"/>
              </a:solidFill>
            </a:endParaRPr>
          </a:p>
        </p:txBody>
      </p:sp>
      <p:sp>
        <p:nvSpPr>
          <p:cNvPr id="243" name="Google Shape;243;p7"/>
          <p:cNvSpPr txBox="1"/>
          <p:nvPr/>
        </p:nvSpPr>
        <p:spPr>
          <a:xfrm>
            <a:off x="1479179" y="4112218"/>
            <a:ext cx="3877985" cy="6463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uk-UA" sz="1800" b="1" i="0" u="sng" strike="noStrike" cap="none">
                <a:solidFill>
                  <a:srgbClr val="182947"/>
                </a:solidFill>
                <a:latin typeface="Montserrat Light"/>
                <a:ea typeface="Montserrat Light"/>
                <a:cs typeface="Montserrat Light"/>
                <a:sym typeface="Montserrat Light"/>
              </a:rPr>
              <a:t>Застосували такі профілактичні</a:t>
            </a:r>
            <a:endParaRPr/>
          </a:p>
          <a:p>
            <a:pPr marL="0" marR="0" lvl="0" indent="0" algn="l" rtl="0">
              <a:lnSpc>
                <a:spcPct val="100000"/>
              </a:lnSpc>
              <a:spcBef>
                <a:spcPts val="0"/>
              </a:spcBef>
              <a:spcAft>
                <a:spcPts val="0"/>
              </a:spcAft>
              <a:buNone/>
            </a:pPr>
            <a:r>
              <a:rPr lang="uk-UA" sz="1800" b="1" i="0" u="sng" strike="noStrike" cap="none">
                <a:solidFill>
                  <a:srgbClr val="182947"/>
                </a:solidFill>
                <a:latin typeface="Montserrat Light"/>
                <a:ea typeface="Montserrat Light"/>
                <a:cs typeface="Montserrat Light"/>
                <a:sym typeface="Montserrat Light"/>
              </a:rPr>
              <a:t>заходи:</a:t>
            </a:r>
            <a:endParaRPr sz="1800" b="1" i="0" u="sng" strike="noStrike" cap="none">
              <a:solidFill>
                <a:srgbClr val="182947"/>
              </a:solidFill>
              <a:latin typeface="Montserrat Light"/>
              <a:ea typeface="Montserrat Light"/>
              <a:cs typeface="Montserrat Light"/>
              <a:sym typeface="Montserrat Light"/>
            </a:endParaRPr>
          </a:p>
        </p:txBody>
      </p:sp>
      <p:sp>
        <p:nvSpPr>
          <p:cNvPr id="244" name="Google Shape;244;p7"/>
          <p:cNvSpPr txBox="1"/>
          <p:nvPr/>
        </p:nvSpPr>
        <p:spPr>
          <a:xfrm>
            <a:off x="762055" y="4864789"/>
            <a:ext cx="4595110" cy="923289"/>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1800"/>
              <a:buFont typeface="Noto Sans Symbols"/>
              <a:buChar char="▪"/>
            </a:pPr>
            <a:r>
              <a:rPr lang="uk-UA" sz="1800" b="1" i="0" u="none" strike="noStrike" cap="none" dirty="0">
                <a:solidFill>
                  <a:srgbClr val="002060"/>
                </a:solidFill>
                <a:latin typeface="Montserrat Light"/>
                <a:ea typeface="Montserrat Light"/>
                <a:cs typeface="Montserrat Light"/>
                <a:sym typeface="Montserrat Light"/>
              </a:rPr>
              <a:t>Візити</a:t>
            </a:r>
            <a:endParaRPr dirty="0">
              <a:solidFill>
                <a:srgbClr val="002060"/>
              </a:solidFill>
            </a:endParaRPr>
          </a:p>
          <a:p>
            <a:pPr marL="342900" marR="0" lvl="0" indent="-342900" algn="l" rtl="0">
              <a:lnSpc>
                <a:spcPct val="100000"/>
              </a:lnSpc>
              <a:spcBef>
                <a:spcPts val="0"/>
              </a:spcBef>
              <a:spcAft>
                <a:spcPts val="0"/>
              </a:spcAft>
              <a:buClr>
                <a:srgbClr val="000000"/>
              </a:buClr>
              <a:buSzPts val="1800"/>
              <a:buFont typeface="Noto Sans Symbols"/>
              <a:buChar char="▪"/>
            </a:pPr>
            <a:r>
              <a:rPr lang="uk-UA" sz="1800" b="1" i="0" u="none" strike="noStrike" cap="none" dirty="0">
                <a:solidFill>
                  <a:srgbClr val="002060"/>
                </a:solidFill>
                <a:latin typeface="Montserrat Light"/>
                <a:ea typeface="Montserrat Light"/>
                <a:cs typeface="Montserrat Light"/>
                <a:sym typeface="Montserrat Light"/>
              </a:rPr>
              <a:t>Профілактичні бесіди</a:t>
            </a:r>
            <a:endParaRPr dirty="0">
              <a:solidFill>
                <a:srgbClr val="002060"/>
              </a:solidFill>
            </a:endParaRPr>
          </a:p>
          <a:p>
            <a:pPr marL="342900" marR="0" lvl="0" indent="-342900" algn="l" rtl="0">
              <a:lnSpc>
                <a:spcPct val="100000"/>
              </a:lnSpc>
              <a:spcBef>
                <a:spcPts val="0"/>
              </a:spcBef>
              <a:spcAft>
                <a:spcPts val="0"/>
              </a:spcAft>
              <a:buClr>
                <a:srgbClr val="000000"/>
              </a:buClr>
              <a:buSzPts val="1800"/>
              <a:buFont typeface="Noto Sans Symbols"/>
              <a:buChar char="▪"/>
            </a:pPr>
            <a:r>
              <a:rPr lang="uk-UA" sz="1800" b="1" i="0" u="none" strike="noStrike" cap="none" dirty="0">
                <a:solidFill>
                  <a:srgbClr val="002060"/>
                </a:solidFill>
                <a:latin typeface="Montserrat Light"/>
                <a:ea typeface="Montserrat Light"/>
                <a:cs typeface="Montserrat Light"/>
                <a:sym typeface="Montserrat Light"/>
              </a:rPr>
              <a:t>Обстеження побутових умов</a:t>
            </a:r>
            <a:endParaRPr dirty="0">
              <a:solidFill>
                <a:srgbClr val="00206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pic>
        <p:nvPicPr>
          <p:cNvPr id="249" name="Google Shape;249;p36"/>
          <p:cNvPicPr preferRelativeResize="0"/>
          <p:nvPr/>
        </p:nvPicPr>
        <p:blipFill rotWithShape="1">
          <a:blip r:embed="rId3">
            <a:alphaModFix/>
          </a:blip>
          <a:srcRect/>
          <a:stretch/>
        </p:blipFill>
        <p:spPr>
          <a:xfrm>
            <a:off x="0" y="40"/>
            <a:ext cx="12258677" cy="6857960"/>
          </a:xfrm>
          <a:prstGeom prst="rect">
            <a:avLst/>
          </a:prstGeom>
          <a:noFill/>
          <a:ln>
            <a:noFill/>
          </a:ln>
        </p:spPr>
      </p:pic>
      <p:sp>
        <p:nvSpPr>
          <p:cNvPr id="250" name="Google Shape;250;p36"/>
          <p:cNvSpPr txBox="1"/>
          <p:nvPr/>
        </p:nvSpPr>
        <p:spPr>
          <a:xfrm>
            <a:off x="225482" y="329945"/>
            <a:ext cx="6441979"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chemeClr val="lt1"/>
                </a:solidFill>
                <a:latin typeface="Montserrat SemiBold"/>
                <a:ea typeface="Montserrat SemiBold"/>
                <a:cs typeface="Montserrat SemiBold"/>
                <a:sym typeface="Montserrat SemiBold"/>
              </a:rPr>
              <a:t>ПРОФІЛАКТИЧНО-РОЗ’ЯСНЮВАЛЬНА РОБОТА</a:t>
            </a:r>
            <a:endParaRPr sz="2800" b="0" i="0" u="none" strike="noStrike" cap="none">
              <a:solidFill>
                <a:schemeClr val="lt1"/>
              </a:solidFill>
              <a:latin typeface="Montserrat SemiBold"/>
              <a:ea typeface="Montserrat SemiBold"/>
              <a:cs typeface="Montserrat SemiBold"/>
              <a:sym typeface="Montserrat SemiBold"/>
            </a:endParaRPr>
          </a:p>
        </p:txBody>
      </p:sp>
      <p:cxnSp>
        <p:nvCxnSpPr>
          <p:cNvPr id="251" name="Google Shape;251;p36"/>
          <p:cNvCxnSpPr/>
          <p:nvPr/>
        </p:nvCxnSpPr>
        <p:spPr>
          <a:xfrm rot="10800000" flipH="1">
            <a:off x="-11953" y="2378081"/>
            <a:ext cx="5260692" cy="13906"/>
          </a:xfrm>
          <a:prstGeom prst="straightConnector1">
            <a:avLst/>
          </a:prstGeom>
          <a:noFill/>
          <a:ln w="38100" cap="flat" cmpd="sng">
            <a:solidFill>
              <a:schemeClr val="accent4"/>
            </a:solidFill>
            <a:prstDash val="solid"/>
            <a:miter lim="800000"/>
            <a:headEnd type="none" w="sm" len="sm"/>
            <a:tailEnd type="none" w="sm" len="sm"/>
          </a:ln>
        </p:spPr>
      </p:cxnSp>
      <p:pic>
        <p:nvPicPr>
          <p:cNvPr id="252" name="Google Shape;252;p36"/>
          <p:cNvPicPr preferRelativeResize="0"/>
          <p:nvPr/>
        </p:nvPicPr>
        <p:blipFill rotWithShape="1">
          <a:blip r:embed="rId4">
            <a:alphaModFix/>
          </a:blip>
          <a:srcRect/>
          <a:stretch/>
        </p:blipFill>
        <p:spPr>
          <a:xfrm>
            <a:off x="133912" y="2424352"/>
            <a:ext cx="1192836" cy="1196420"/>
          </a:xfrm>
          <a:prstGeom prst="rect">
            <a:avLst/>
          </a:prstGeom>
          <a:noFill/>
          <a:ln>
            <a:noFill/>
          </a:ln>
        </p:spPr>
      </p:pic>
      <p:sp>
        <p:nvSpPr>
          <p:cNvPr id="253" name="Google Shape;253;p36"/>
          <p:cNvSpPr txBox="1"/>
          <p:nvPr/>
        </p:nvSpPr>
        <p:spPr>
          <a:xfrm>
            <a:off x="225482" y="1825972"/>
            <a:ext cx="5483504"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400"/>
              <a:buFont typeface="Arial"/>
              <a:buNone/>
            </a:pPr>
            <a:r>
              <a:rPr lang="uk-UA" sz="2400" b="0" i="0" u="none" strike="noStrike" cap="none">
                <a:solidFill>
                  <a:srgbClr val="182947"/>
                </a:solidFill>
                <a:latin typeface="Montserrat Medium"/>
                <a:ea typeface="Montserrat Medium"/>
                <a:cs typeface="Montserrat Medium"/>
                <a:sym typeface="Montserrat Medium"/>
              </a:rPr>
              <a:t>у навчальних закладах</a:t>
            </a:r>
            <a:endParaRPr sz="2400" b="0" i="0" u="none" strike="noStrike" cap="none">
              <a:solidFill>
                <a:srgbClr val="182947"/>
              </a:solidFill>
              <a:latin typeface="Montserrat Medium"/>
              <a:ea typeface="Montserrat Medium"/>
              <a:cs typeface="Montserrat Medium"/>
              <a:sym typeface="Montserrat Medium"/>
            </a:endParaRPr>
          </a:p>
        </p:txBody>
      </p:sp>
      <p:sp>
        <p:nvSpPr>
          <p:cNvPr id="254" name="Google Shape;254;p36"/>
          <p:cNvSpPr txBox="1"/>
          <p:nvPr/>
        </p:nvSpPr>
        <p:spPr>
          <a:xfrm>
            <a:off x="1182318" y="3950720"/>
            <a:ext cx="2177460"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SemiBold"/>
                <a:ea typeface="Montserrat SemiBold"/>
                <a:cs typeface="Montserrat SemiBold"/>
                <a:sym typeface="Montserrat SemiBold"/>
              </a:rPr>
              <a:t>Дошкільні НЗ</a:t>
            </a:r>
            <a:endParaRPr sz="1800" b="0" i="0" u="none" strike="noStrike" cap="none">
              <a:solidFill>
                <a:srgbClr val="182947"/>
              </a:solidFill>
              <a:latin typeface="Montserrat SemiBold"/>
              <a:ea typeface="Montserrat SemiBold"/>
              <a:cs typeface="Montserrat SemiBold"/>
              <a:sym typeface="Montserrat SemiBold"/>
            </a:endParaRPr>
          </a:p>
        </p:txBody>
      </p:sp>
      <p:sp>
        <p:nvSpPr>
          <p:cNvPr id="255" name="Google Shape;255;p36"/>
          <p:cNvSpPr/>
          <p:nvPr/>
        </p:nvSpPr>
        <p:spPr>
          <a:xfrm>
            <a:off x="1168730" y="4856433"/>
            <a:ext cx="2935638"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SemiBold"/>
                <a:ea typeface="Montserrat SemiBold"/>
                <a:cs typeface="Montserrat SemiBold"/>
                <a:sym typeface="Montserrat SemiBold"/>
              </a:rPr>
              <a:t>Загальноосвітні НЗ</a:t>
            </a:r>
            <a:endParaRPr sz="1800" b="0" i="0" u="none" strike="noStrike" cap="none">
              <a:solidFill>
                <a:srgbClr val="182947"/>
              </a:solidFill>
              <a:latin typeface="Montserrat SemiBold"/>
              <a:ea typeface="Montserrat SemiBold"/>
              <a:cs typeface="Montserrat SemiBold"/>
              <a:sym typeface="Montserrat SemiBold"/>
            </a:endParaRPr>
          </a:p>
        </p:txBody>
      </p:sp>
      <p:sp>
        <p:nvSpPr>
          <p:cNvPr id="256" name="Google Shape;256;p36"/>
          <p:cNvSpPr txBox="1"/>
          <p:nvPr/>
        </p:nvSpPr>
        <p:spPr>
          <a:xfrm>
            <a:off x="1460660" y="2756398"/>
            <a:ext cx="99603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uk-UA" sz="3200" b="0" i="0" u="none" strike="noStrike" cap="none" dirty="0">
                <a:solidFill>
                  <a:srgbClr val="182947"/>
                </a:solidFill>
                <a:latin typeface="Montserrat SemiBold"/>
                <a:ea typeface="Montserrat SemiBold"/>
                <a:cs typeface="Montserrat SemiBold"/>
                <a:sym typeface="Montserrat SemiBold"/>
              </a:rPr>
              <a:t>1</a:t>
            </a:r>
            <a:endParaRPr sz="3200" b="0" i="0" u="none" strike="noStrike" cap="none" dirty="0">
              <a:solidFill>
                <a:srgbClr val="182947"/>
              </a:solidFill>
              <a:latin typeface="Montserrat SemiBold"/>
              <a:ea typeface="Montserrat SemiBold"/>
              <a:cs typeface="Montserrat SemiBold"/>
              <a:sym typeface="Montserrat SemiBold"/>
            </a:endParaRPr>
          </a:p>
        </p:txBody>
      </p:sp>
      <p:pic>
        <p:nvPicPr>
          <p:cNvPr id="257" name="Google Shape;257;p36"/>
          <p:cNvPicPr preferRelativeResize="0"/>
          <p:nvPr/>
        </p:nvPicPr>
        <p:blipFill rotWithShape="1">
          <a:blip r:embed="rId5">
            <a:alphaModFix/>
          </a:blip>
          <a:srcRect/>
          <a:stretch/>
        </p:blipFill>
        <p:spPr>
          <a:xfrm>
            <a:off x="392101" y="3796186"/>
            <a:ext cx="658389" cy="658389"/>
          </a:xfrm>
          <a:prstGeom prst="rect">
            <a:avLst/>
          </a:prstGeom>
          <a:noFill/>
          <a:ln>
            <a:noFill/>
          </a:ln>
        </p:spPr>
      </p:pic>
      <p:sp>
        <p:nvSpPr>
          <p:cNvPr id="258" name="Google Shape;258;p36"/>
          <p:cNvSpPr txBox="1"/>
          <p:nvPr/>
        </p:nvSpPr>
        <p:spPr>
          <a:xfrm>
            <a:off x="4252703" y="3768562"/>
            <a:ext cx="99603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uk-UA" sz="3200" dirty="0">
                <a:solidFill>
                  <a:srgbClr val="182947"/>
                </a:solidFill>
                <a:latin typeface="Montserrat SemiBold"/>
                <a:ea typeface="Montserrat SemiBold"/>
                <a:cs typeface="Montserrat SemiBold"/>
                <a:sym typeface="Montserrat SemiBold"/>
              </a:rPr>
              <a:t>1</a:t>
            </a:r>
            <a:endParaRPr sz="3200" b="0" i="0" u="none" strike="noStrike" cap="none" dirty="0">
              <a:solidFill>
                <a:srgbClr val="182947"/>
              </a:solidFill>
              <a:latin typeface="Montserrat SemiBold"/>
              <a:ea typeface="Montserrat SemiBold"/>
              <a:cs typeface="Montserrat SemiBold"/>
              <a:sym typeface="Montserrat SemiBold"/>
            </a:endParaRPr>
          </a:p>
        </p:txBody>
      </p:sp>
      <p:sp>
        <p:nvSpPr>
          <p:cNvPr id="259" name="Google Shape;259;p36"/>
          <p:cNvSpPr txBox="1"/>
          <p:nvPr/>
        </p:nvSpPr>
        <p:spPr>
          <a:xfrm>
            <a:off x="4300913" y="4750847"/>
            <a:ext cx="99603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uk-UA" sz="3200" b="0" i="0" u="none" strike="noStrike" cap="none" dirty="0">
                <a:solidFill>
                  <a:srgbClr val="182947"/>
                </a:solidFill>
                <a:latin typeface="Montserrat SemiBold"/>
                <a:ea typeface="Montserrat SemiBold"/>
                <a:cs typeface="Montserrat SemiBold"/>
                <a:sym typeface="Montserrat SemiBold"/>
              </a:rPr>
              <a:t>1</a:t>
            </a:r>
            <a:endParaRPr sz="3200" b="0" i="0" u="none" strike="noStrike" cap="none" dirty="0">
              <a:solidFill>
                <a:srgbClr val="182947"/>
              </a:solidFill>
              <a:latin typeface="Montserrat SemiBold"/>
              <a:ea typeface="Montserrat SemiBold"/>
              <a:cs typeface="Montserrat SemiBold"/>
              <a:sym typeface="Montserrat SemiBold"/>
            </a:endParaRPr>
          </a:p>
        </p:txBody>
      </p:sp>
      <p:sp>
        <p:nvSpPr>
          <p:cNvPr id="262" name="Google Shape;262;p36"/>
          <p:cNvSpPr/>
          <p:nvPr/>
        </p:nvSpPr>
        <p:spPr>
          <a:xfrm>
            <a:off x="6425998" y="2020185"/>
            <a:ext cx="5471836" cy="4550735"/>
          </a:xfrm>
          <a:prstGeom prst="rect">
            <a:avLst/>
          </a:prstGeom>
          <a:noFill/>
          <a:ln w="28575" cap="flat" cmpd="sng">
            <a:solidFill>
              <a:srgbClr val="FFC000"/>
            </a:solidFill>
            <a:prstDash val="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pic>
        <p:nvPicPr>
          <p:cNvPr id="264" name="Google Shape;264;p36"/>
          <p:cNvPicPr preferRelativeResize="0"/>
          <p:nvPr/>
        </p:nvPicPr>
        <p:blipFill rotWithShape="1">
          <a:blip r:embed="rId5">
            <a:alphaModFix/>
          </a:blip>
          <a:srcRect/>
          <a:stretch/>
        </p:blipFill>
        <p:spPr>
          <a:xfrm>
            <a:off x="371137" y="4718087"/>
            <a:ext cx="658389" cy="658389"/>
          </a:xfrm>
          <a:prstGeom prst="rect">
            <a:avLst/>
          </a:prstGeom>
          <a:noFill/>
          <a:ln>
            <a:noFill/>
          </a:ln>
        </p:spPr>
      </p:pic>
      <p:sp>
        <p:nvSpPr>
          <p:cNvPr id="266" name="Google Shape;266;p36"/>
          <p:cNvSpPr txBox="1"/>
          <p:nvPr/>
        </p:nvSpPr>
        <p:spPr>
          <a:xfrm>
            <a:off x="7742296" y="2102930"/>
            <a:ext cx="2839239"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uk-UA" sz="1800" b="1" i="0" u="sng" strike="noStrike" cap="none">
                <a:solidFill>
                  <a:srgbClr val="182947"/>
                </a:solidFill>
                <a:latin typeface="Montserrat Light"/>
                <a:ea typeface="Montserrat Light"/>
                <a:cs typeface="Montserrat Light"/>
                <a:sym typeface="Montserrat Light"/>
              </a:rPr>
              <a:t>Говорили на такі теми:</a:t>
            </a:r>
            <a:endParaRPr sz="1800" b="1" i="0" u="sng" strike="noStrike" cap="none">
              <a:solidFill>
                <a:srgbClr val="182947"/>
              </a:solidFill>
              <a:latin typeface="Montserrat Light"/>
              <a:ea typeface="Montserrat Light"/>
              <a:cs typeface="Montserrat Light"/>
              <a:sym typeface="Montserrat Light"/>
            </a:endParaRPr>
          </a:p>
        </p:txBody>
      </p:sp>
      <p:sp>
        <p:nvSpPr>
          <p:cNvPr id="267" name="Google Shape;267;p36"/>
          <p:cNvSpPr txBox="1"/>
          <p:nvPr/>
        </p:nvSpPr>
        <p:spPr>
          <a:xfrm>
            <a:off x="6702255" y="2648052"/>
            <a:ext cx="5207531" cy="3693278"/>
          </a:xfrm>
          <a:prstGeom prst="rect">
            <a:avLst/>
          </a:prstGeom>
          <a:noFill/>
          <a:ln>
            <a:noFill/>
          </a:ln>
        </p:spPr>
        <p:txBody>
          <a:bodyPr spcFirstLastPara="1" wrap="square" lIns="91425" tIns="45700" rIns="91425" bIns="45700" anchor="t" anchorCtr="0">
            <a:spAutoFit/>
          </a:bodyPr>
          <a:lstStyle/>
          <a:p>
            <a:pPr marL="342900" marR="0" lvl="0" indent="-342900" algn="l" rtl="0">
              <a:lnSpc>
                <a:spcPct val="100000"/>
              </a:lnSpc>
              <a:spcBef>
                <a:spcPts val="0"/>
              </a:spcBef>
              <a:spcAft>
                <a:spcPts val="0"/>
              </a:spcAft>
              <a:buClr>
                <a:srgbClr val="000000"/>
              </a:buClr>
              <a:buSzPts val="1800"/>
              <a:buFont typeface="Noto Sans Symbols"/>
              <a:buChar char="▪"/>
            </a:pPr>
            <a:r>
              <a:rPr lang="uk-UA" sz="1800" b="1" i="0" u="none" strike="noStrike" cap="none" dirty="0">
                <a:solidFill>
                  <a:srgbClr val="002060"/>
                </a:solidFill>
                <a:latin typeface="Montserrat Light"/>
                <a:ea typeface="Montserrat Light"/>
                <a:cs typeface="Montserrat Light"/>
                <a:sym typeface="Montserrat Light"/>
              </a:rPr>
              <a:t>Безпека дорожнього руху</a:t>
            </a:r>
            <a:endParaRPr dirty="0">
              <a:solidFill>
                <a:srgbClr val="002060"/>
              </a:solidFill>
            </a:endParaRPr>
          </a:p>
          <a:p>
            <a:pPr marL="342900" marR="0" lvl="0" indent="-342900" algn="l" rtl="0">
              <a:lnSpc>
                <a:spcPct val="100000"/>
              </a:lnSpc>
              <a:spcBef>
                <a:spcPts val="0"/>
              </a:spcBef>
              <a:spcAft>
                <a:spcPts val="0"/>
              </a:spcAft>
              <a:buClr>
                <a:srgbClr val="000000"/>
              </a:buClr>
              <a:buSzPts val="1800"/>
              <a:buFont typeface="Noto Sans Symbols"/>
              <a:buChar char="▪"/>
            </a:pPr>
            <a:r>
              <a:rPr lang="uk-UA" sz="1800" b="1" i="0" u="none" strike="noStrike" cap="none" dirty="0">
                <a:solidFill>
                  <a:srgbClr val="002060"/>
                </a:solidFill>
                <a:latin typeface="Montserrat Light"/>
                <a:ea typeface="Montserrat Light"/>
                <a:cs typeface="Montserrat Light"/>
                <a:sym typeface="Montserrat Light"/>
              </a:rPr>
              <a:t>Правила поводження на водоймищах</a:t>
            </a:r>
            <a:endParaRPr dirty="0">
              <a:solidFill>
                <a:srgbClr val="002060"/>
              </a:solidFill>
            </a:endParaRPr>
          </a:p>
          <a:p>
            <a:pPr marL="342900" marR="0" lvl="0" indent="-342900" algn="l" rtl="0">
              <a:lnSpc>
                <a:spcPct val="100000"/>
              </a:lnSpc>
              <a:spcBef>
                <a:spcPts val="0"/>
              </a:spcBef>
              <a:spcAft>
                <a:spcPts val="0"/>
              </a:spcAft>
              <a:buClr>
                <a:srgbClr val="000000"/>
              </a:buClr>
              <a:buSzPts val="1800"/>
              <a:buFont typeface="Noto Sans Symbols"/>
              <a:buChar char="▪"/>
            </a:pPr>
            <a:r>
              <a:rPr lang="uk-UA" sz="1800" b="1" i="0" u="none" strike="noStrike" cap="none" dirty="0" err="1">
                <a:solidFill>
                  <a:srgbClr val="002060"/>
                </a:solidFill>
                <a:latin typeface="Montserrat Light"/>
                <a:ea typeface="Montserrat Light"/>
                <a:cs typeface="Montserrat Light"/>
                <a:sym typeface="Montserrat Light"/>
              </a:rPr>
              <a:t>Кібер</a:t>
            </a:r>
            <a:r>
              <a:rPr lang="uk-UA" sz="1800" b="1" i="0" u="none" strike="noStrike" cap="none" dirty="0">
                <a:solidFill>
                  <a:srgbClr val="002060"/>
                </a:solidFill>
                <a:latin typeface="Montserrat Light"/>
                <a:ea typeface="Montserrat Light"/>
                <a:cs typeface="Montserrat Light"/>
                <a:sym typeface="Montserrat Light"/>
              </a:rPr>
              <a:t> безпека</a:t>
            </a:r>
            <a:endParaRPr sz="1800" b="1" i="0" u="none" strike="noStrike" cap="none" dirty="0">
              <a:solidFill>
                <a:srgbClr val="002060"/>
              </a:solidFill>
              <a:latin typeface="Montserrat Light"/>
              <a:ea typeface="Montserrat Light"/>
              <a:cs typeface="Montserrat Light"/>
              <a:sym typeface="Montserrat Light"/>
            </a:endParaRPr>
          </a:p>
          <a:p>
            <a:pPr marL="342900" marR="0" lvl="0" indent="-342900" algn="l" rtl="0">
              <a:lnSpc>
                <a:spcPct val="100000"/>
              </a:lnSpc>
              <a:spcBef>
                <a:spcPts val="0"/>
              </a:spcBef>
              <a:spcAft>
                <a:spcPts val="0"/>
              </a:spcAft>
              <a:buClr>
                <a:srgbClr val="000000"/>
              </a:buClr>
              <a:buSzPts val="1800"/>
              <a:buFont typeface="Noto Sans Symbols"/>
              <a:buChar char="▪"/>
            </a:pPr>
            <a:r>
              <a:rPr lang="uk-UA" sz="1800" b="1" i="0" u="none" strike="noStrike" cap="none" dirty="0" err="1">
                <a:solidFill>
                  <a:srgbClr val="002060"/>
                </a:solidFill>
                <a:latin typeface="Montserrat Light"/>
                <a:ea typeface="Montserrat Light"/>
                <a:cs typeface="Montserrat Light"/>
                <a:sym typeface="Montserrat Light"/>
              </a:rPr>
              <a:t>Булінг</a:t>
            </a:r>
            <a:endParaRPr sz="1800" b="1" i="0" u="none" strike="noStrike" cap="none" dirty="0">
              <a:solidFill>
                <a:srgbClr val="002060"/>
              </a:solidFill>
              <a:latin typeface="Montserrat Light"/>
              <a:ea typeface="Montserrat Light"/>
              <a:cs typeface="Montserrat Light"/>
              <a:sym typeface="Montserrat Light"/>
            </a:endParaRPr>
          </a:p>
          <a:p>
            <a:pPr marL="342900" marR="0" lvl="0" indent="-342900" algn="l" rtl="0">
              <a:lnSpc>
                <a:spcPct val="100000"/>
              </a:lnSpc>
              <a:spcBef>
                <a:spcPts val="0"/>
              </a:spcBef>
              <a:spcAft>
                <a:spcPts val="0"/>
              </a:spcAft>
              <a:buClr>
                <a:srgbClr val="000000"/>
              </a:buClr>
              <a:buSzPts val="1800"/>
              <a:buFont typeface="Noto Sans Symbols"/>
              <a:buChar char="▪"/>
            </a:pPr>
            <a:r>
              <a:rPr lang="uk-UA" sz="1800" b="1" i="0" u="none" strike="noStrike" cap="none" dirty="0">
                <a:solidFill>
                  <a:srgbClr val="002060"/>
                </a:solidFill>
                <a:latin typeface="Montserrat Light"/>
                <a:ea typeface="Montserrat Light"/>
                <a:cs typeface="Montserrat Light"/>
                <a:sym typeface="Montserrat Light"/>
              </a:rPr>
              <a:t>Попередження домашнього насильства</a:t>
            </a:r>
            <a:endParaRPr dirty="0">
              <a:solidFill>
                <a:srgbClr val="002060"/>
              </a:solidFill>
            </a:endParaRPr>
          </a:p>
          <a:p>
            <a:pPr marL="342900" marR="0" lvl="0" indent="-342900" algn="l" rtl="0">
              <a:lnSpc>
                <a:spcPct val="100000"/>
              </a:lnSpc>
              <a:spcBef>
                <a:spcPts val="0"/>
              </a:spcBef>
              <a:spcAft>
                <a:spcPts val="0"/>
              </a:spcAft>
              <a:buClr>
                <a:srgbClr val="000000"/>
              </a:buClr>
              <a:buSzPts val="1800"/>
              <a:buFont typeface="Noto Sans Symbols"/>
              <a:buChar char="▪"/>
            </a:pPr>
            <a:r>
              <a:rPr lang="uk-UA" sz="1800" b="1" i="0" u="none" strike="noStrike" cap="none" dirty="0">
                <a:solidFill>
                  <a:srgbClr val="002060"/>
                </a:solidFill>
                <a:latin typeface="Montserrat Light"/>
                <a:ea typeface="Montserrat Light"/>
                <a:cs typeface="Montserrat Light"/>
                <a:sym typeface="Montserrat Light"/>
              </a:rPr>
              <a:t>Профілактика правопорушень у дитячому середовищі</a:t>
            </a:r>
            <a:endParaRPr dirty="0">
              <a:solidFill>
                <a:srgbClr val="002060"/>
              </a:solidFill>
            </a:endParaRPr>
          </a:p>
          <a:p>
            <a:pPr marL="342900" marR="0" lvl="0" indent="-342900" algn="l" rtl="0">
              <a:lnSpc>
                <a:spcPct val="100000"/>
              </a:lnSpc>
              <a:spcBef>
                <a:spcPts val="0"/>
              </a:spcBef>
              <a:spcAft>
                <a:spcPts val="0"/>
              </a:spcAft>
              <a:buClr>
                <a:srgbClr val="000000"/>
              </a:buClr>
              <a:buSzPts val="1800"/>
              <a:buFont typeface="Noto Sans Symbols"/>
              <a:buChar char="▪"/>
            </a:pPr>
            <a:r>
              <a:rPr lang="uk-UA" sz="1800" b="1" i="0" u="none" strike="noStrike" cap="none" dirty="0">
                <a:solidFill>
                  <a:srgbClr val="002060"/>
                </a:solidFill>
                <a:latin typeface="Montserrat Light"/>
                <a:ea typeface="Montserrat Light"/>
                <a:cs typeface="Montserrat Light"/>
                <a:sym typeface="Montserrat Light"/>
              </a:rPr>
              <a:t>Правила поводження із мінно-вибуховими об’єктами</a:t>
            </a:r>
            <a:endParaRPr dirty="0">
              <a:solidFill>
                <a:srgbClr val="002060"/>
              </a:solidFill>
            </a:endParaRPr>
          </a:p>
          <a:p>
            <a:pPr marL="0" marR="0" lvl="0" indent="0" algn="l" rtl="0">
              <a:lnSpc>
                <a:spcPct val="100000"/>
              </a:lnSpc>
              <a:spcBef>
                <a:spcPts val="0"/>
              </a:spcBef>
              <a:spcAft>
                <a:spcPts val="0"/>
              </a:spcAft>
              <a:buNone/>
            </a:pPr>
            <a:endParaRPr sz="1800" b="1" i="0" u="none" strike="noStrike" cap="none" dirty="0">
              <a:solidFill>
                <a:srgbClr val="FF0000"/>
              </a:solidFill>
              <a:latin typeface="Montserrat Light"/>
              <a:ea typeface="Montserrat Light"/>
              <a:cs typeface="Montserrat Light"/>
              <a:sym typeface="Montserrat Light"/>
            </a:endParaRPr>
          </a:p>
          <a:p>
            <a:pPr marL="342900" marR="0" lvl="0" indent="-228600" algn="l" rtl="0">
              <a:lnSpc>
                <a:spcPct val="100000"/>
              </a:lnSpc>
              <a:spcBef>
                <a:spcPts val="0"/>
              </a:spcBef>
              <a:spcAft>
                <a:spcPts val="0"/>
              </a:spcAft>
              <a:buClr>
                <a:srgbClr val="000000"/>
              </a:buClr>
              <a:buSzPts val="1800"/>
              <a:buFont typeface="Noto Sans Symbols"/>
              <a:buNone/>
            </a:pPr>
            <a:endParaRPr sz="1800" b="1" i="0" u="none" strike="noStrike" cap="none" dirty="0">
              <a:solidFill>
                <a:srgbClr val="FF0000"/>
              </a:solidFill>
              <a:latin typeface="Montserrat Light"/>
              <a:ea typeface="Montserrat Light"/>
              <a:cs typeface="Montserrat Light"/>
              <a:sym typeface="Montserrat Light"/>
            </a:endParaRPr>
          </a:p>
          <a:p>
            <a:pPr marL="342900" marR="0" lvl="0" indent="-228600" algn="l" rtl="0">
              <a:lnSpc>
                <a:spcPct val="100000"/>
              </a:lnSpc>
              <a:spcBef>
                <a:spcPts val="0"/>
              </a:spcBef>
              <a:spcAft>
                <a:spcPts val="0"/>
              </a:spcAft>
              <a:buClr>
                <a:srgbClr val="000000"/>
              </a:buClr>
              <a:buSzPts val="1800"/>
              <a:buFont typeface="Noto Sans Symbols"/>
              <a:buNone/>
            </a:pPr>
            <a:endParaRPr sz="1800" b="1" i="0" u="none" strike="noStrike" cap="none" dirty="0">
              <a:solidFill>
                <a:srgbClr val="FF0000"/>
              </a:solidFill>
              <a:latin typeface="Montserrat Light"/>
              <a:ea typeface="Montserrat Light"/>
              <a:cs typeface="Montserrat Light"/>
              <a:sym typeface="Montserrat 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1"/>
        <p:cNvGrpSpPr/>
        <p:nvPr/>
      </p:nvGrpSpPr>
      <p:grpSpPr>
        <a:xfrm>
          <a:off x="0" y="0"/>
          <a:ext cx="0" cy="0"/>
          <a:chOff x="0" y="0"/>
          <a:chExt cx="0" cy="0"/>
        </a:xfrm>
      </p:grpSpPr>
      <p:pic>
        <p:nvPicPr>
          <p:cNvPr id="272" name="Google Shape;272;p37"/>
          <p:cNvPicPr preferRelativeResize="0"/>
          <p:nvPr/>
        </p:nvPicPr>
        <p:blipFill rotWithShape="1">
          <a:blip r:embed="rId3">
            <a:alphaModFix/>
          </a:blip>
          <a:srcRect/>
          <a:stretch/>
        </p:blipFill>
        <p:spPr>
          <a:xfrm>
            <a:off x="0" y="40"/>
            <a:ext cx="12258677" cy="6857960"/>
          </a:xfrm>
          <a:prstGeom prst="rect">
            <a:avLst/>
          </a:prstGeom>
          <a:noFill/>
          <a:ln>
            <a:noFill/>
          </a:ln>
        </p:spPr>
      </p:pic>
      <p:sp>
        <p:nvSpPr>
          <p:cNvPr id="273" name="Google Shape;273;p37"/>
          <p:cNvSpPr/>
          <p:nvPr/>
        </p:nvSpPr>
        <p:spPr>
          <a:xfrm>
            <a:off x="260271" y="2364315"/>
            <a:ext cx="5555737" cy="4120023"/>
          </a:xfrm>
          <a:prstGeom prst="rect">
            <a:avLst/>
          </a:prstGeom>
          <a:noFill/>
          <a:ln w="28575" cap="flat" cmpd="sng">
            <a:solidFill>
              <a:srgbClr val="FFC000"/>
            </a:solidFill>
            <a:prstDash val="dot"/>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lt1"/>
              </a:solidFill>
              <a:latin typeface="Arial"/>
              <a:ea typeface="Arial"/>
              <a:cs typeface="Arial"/>
              <a:sym typeface="Arial"/>
            </a:endParaRPr>
          </a:p>
        </p:txBody>
      </p:sp>
      <p:cxnSp>
        <p:nvCxnSpPr>
          <p:cNvPr id="274" name="Google Shape;274;p37"/>
          <p:cNvCxnSpPr/>
          <p:nvPr/>
        </p:nvCxnSpPr>
        <p:spPr>
          <a:xfrm rot="10800000" flipH="1">
            <a:off x="6997985" y="2350409"/>
            <a:ext cx="5260692" cy="13906"/>
          </a:xfrm>
          <a:prstGeom prst="straightConnector1">
            <a:avLst/>
          </a:prstGeom>
          <a:noFill/>
          <a:ln w="38100" cap="flat" cmpd="sng">
            <a:solidFill>
              <a:schemeClr val="accent4"/>
            </a:solidFill>
            <a:prstDash val="solid"/>
            <a:miter lim="800000"/>
            <a:headEnd type="none" w="sm" len="sm"/>
            <a:tailEnd type="none" w="sm" len="sm"/>
          </a:ln>
        </p:spPr>
      </p:cxnSp>
      <p:sp>
        <p:nvSpPr>
          <p:cNvPr id="275" name="Google Shape;275;p37"/>
          <p:cNvSpPr txBox="1"/>
          <p:nvPr/>
        </p:nvSpPr>
        <p:spPr>
          <a:xfrm>
            <a:off x="6697738" y="1823463"/>
            <a:ext cx="5483504" cy="461624"/>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2400"/>
              <a:buFont typeface="Arial"/>
              <a:buNone/>
            </a:pPr>
            <a:r>
              <a:rPr lang="uk-UA" sz="2400" b="0" i="0" u="none" strike="noStrike" cap="none">
                <a:solidFill>
                  <a:srgbClr val="182947"/>
                </a:solidFill>
                <a:latin typeface="Montserrat Medium"/>
                <a:ea typeface="Montserrat Medium"/>
                <a:cs typeface="Montserrat Medium"/>
                <a:sym typeface="Montserrat Medium"/>
              </a:rPr>
              <a:t>серед дорослого населення</a:t>
            </a:r>
            <a:endParaRPr sz="2400" b="0" i="0" u="none" strike="noStrike" cap="none">
              <a:solidFill>
                <a:srgbClr val="182947"/>
              </a:solidFill>
              <a:latin typeface="Montserrat Medium"/>
              <a:ea typeface="Montserrat Medium"/>
              <a:cs typeface="Montserrat Medium"/>
              <a:sym typeface="Montserrat Medium"/>
            </a:endParaRPr>
          </a:p>
        </p:txBody>
      </p:sp>
      <p:pic>
        <p:nvPicPr>
          <p:cNvPr id="276" name="Google Shape;276;p37"/>
          <p:cNvPicPr preferRelativeResize="0"/>
          <p:nvPr/>
        </p:nvPicPr>
        <p:blipFill rotWithShape="1">
          <a:blip r:embed="rId4">
            <a:alphaModFix/>
          </a:blip>
          <a:srcRect/>
          <a:stretch/>
        </p:blipFill>
        <p:spPr>
          <a:xfrm>
            <a:off x="10792298" y="2424009"/>
            <a:ext cx="1213255" cy="1213255"/>
          </a:xfrm>
          <a:prstGeom prst="rect">
            <a:avLst/>
          </a:prstGeom>
          <a:noFill/>
          <a:ln>
            <a:noFill/>
          </a:ln>
        </p:spPr>
      </p:pic>
      <p:pic>
        <p:nvPicPr>
          <p:cNvPr id="278" name="Google Shape;278;p37"/>
          <p:cNvPicPr preferRelativeResize="0"/>
          <p:nvPr/>
        </p:nvPicPr>
        <p:blipFill rotWithShape="1">
          <a:blip r:embed="rId5">
            <a:alphaModFix/>
          </a:blip>
          <a:srcRect/>
          <a:stretch/>
        </p:blipFill>
        <p:spPr>
          <a:xfrm>
            <a:off x="6617163" y="3545450"/>
            <a:ext cx="658389" cy="658389"/>
          </a:xfrm>
          <a:prstGeom prst="rect">
            <a:avLst/>
          </a:prstGeom>
          <a:noFill/>
          <a:ln>
            <a:noFill/>
          </a:ln>
        </p:spPr>
      </p:pic>
      <p:pic>
        <p:nvPicPr>
          <p:cNvPr id="279" name="Google Shape;279;p37"/>
          <p:cNvPicPr preferRelativeResize="0"/>
          <p:nvPr/>
        </p:nvPicPr>
        <p:blipFill rotWithShape="1">
          <a:blip r:embed="rId5">
            <a:alphaModFix/>
          </a:blip>
          <a:srcRect/>
          <a:stretch/>
        </p:blipFill>
        <p:spPr>
          <a:xfrm>
            <a:off x="6617164" y="4420483"/>
            <a:ext cx="658389" cy="658389"/>
          </a:xfrm>
          <a:prstGeom prst="rect">
            <a:avLst/>
          </a:prstGeom>
          <a:noFill/>
          <a:ln>
            <a:noFill/>
          </a:ln>
        </p:spPr>
      </p:pic>
      <p:pic>
        <p:nvPicPr>
          <p:cNvPr id="280" name="Google Shape;280;p37"/>
          <p:cNvPicPr preferRelativeResize="0"/>
          <p:nvPr/>
        </p:nvPicPr>
        <p:blipFill rotWithShape="1">
          <a:blip r:embed="rId5">
            <a:alphaModFix/>
          </a:blip>
          <a:srcRect/>
          <a:stretch/>
        </p:blipFill>
        <p:spPr>
          <a:xfrm>
            <a:off x="6636890" y="5247484"/>
            <a:ext cx="658389" cy="658389"/>
          </a:xfrm>
          <a:prstGeom prst="rect">
            <a:avLst/>
          </a:prstGeom>
          <a:noFill/>
          <a:ln>
            <a:noFill/>
          </a:ln>
        </p:spPr>
      </p:pic>
      <p:sp>
        <p:nvSpPr>
          <p:cNvPr id="281" name="Google Shape;281;p37"/>
          <p:cNvSpPr txBox="1"/>
          <p:nvPr/>
        </p:nvSpPr>
        <p:spPr>
          <a:xfrm>
            <a:off x="7246626" y="3720912"/>
            <a:ext cx="3195089"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SemiBold"/>
                <a:ea typeface="Montserrat SemiBold"/>
                <a:cs typeface="Montserrat SemiBold"/>
                <a:sym typeface="Montserrat SemiBold"/>
              </a:rPr>
              <a:t>Засідання виконкому</a:t>
            </a:r>
            <a:endParaRPr sz="1800" b="0" i="0" u="none" strike="noStrike" cap="none">
              <a:solidFill>
                <a:srgbClr val="182947"/>
              </a:solidFill>
              <a:latin typeface="Montserrat SemiBold"/>
              <a:ea typeface="Montserrat SemiBold"/>
              <a:cs typeface="Montserrat SemiBold"/>
              <a:sym typeface="Montserrat SemiBold"/>
            </a:endParaRPr>
          </a:p>
        </p:txBody>
      </p:sp>
      <p:sp>
        <p:nvSpPr>
          <p:cNvPr id="282" name="Google Shape;282;p37"/>
          <p:cNvSpPr txBox="1"/>
          <p:nvPr/>
        </p:nvSpPr>
        <p:spPr>
          <a:xfrm>
            <a:off x="7277981" y="4586923"/>
            <a:ext cx="3514317"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0" i="0" u="none" strike="noStrike" cap="none" dirty="0">
                <a:solidFill>
                  <a:srgbClr val="182947"/>
                </a:solidFill>
                <a:latin typeface="Montserrat SemiBold"/>
                <a:ea typeface="Montserrat SemiBold"/>
                <a:cs typeface="Montserrat SemiBold"/>
                <a:sym typeface="Montserrat SemiBold"/>
              </a:rPr>
              <a:t>У </a:t>
            </a:r>
            <a:r>
              <a:rPr lang="uk-UA" sz="1800" b="0" i="0" u="none" strike="noStrike" cap="none" dirty="0" err="1">
                <a:solidFill>
                  <a:srgbClr val="182947"/>
                </a:solidFill>
                <a:latin typeface="Montserrat SemiBold"/>
                <a:ea typeface="Montserrat SemiBold"/>
                <a:cs typeface="Montserrat SemiBold"/>
                <a:sym typeface="Montserrat SemiBold"/>
              </a:rPr>
              <a:t>старостинських</a:t>
            </a:r>
            <a:r>
              <a:rPr lang="uk-UA" sz="1800" b="0" i="0" u="none" strike="noStrike" cap="none" dirty="0">
                <a:solidFill>
                  <a:srgbClr val="182947"/>
                </a:solidFill>
                <a:latin typeface="Montserrat SemiBold"/>
                <a:ea typeface="Montserrat SemiBold"/>
                <a:cs typeface="Montserrat SemiBold"/>
                <a:sym typeface="Montserrat SemiBold"/>
              </a:rPr>
              <a:t> округах</a:t>
            </a:r>
            <a:endParaRPr sz="1800" b="0" i="0" u="none" strike="noStrike" cap="none" dirty="0">
              <a:solidFill>
                <a:srgbClr val="182947"/>
              </a:solidFill>
              <a:latin typeface="Montserrat SemiBold"/>
              <a:ea typeface="Montserrat SemiBold"/>
              <a:cs typeface="Montserrat SemiBold"/>
              <a:sym typeface="Montserrat SemiBold"/>
            </a:endParaRPr>
          </a:p>
        </p:txBody>
      </p:sp>
      <p:sp>
        <p:nvSpPr>
          <p:cNvPr id="283" name="Google Shape;283;p37"/>
          <p:cNvSpPr txBox="1"/>
          <p:nvPr/>
        </p:nvSpPr>
        <p:spPr>
          <a:xfrm>
            <a:off x="7275553" y="5389502"/>
            <a:ext cx="3661752"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SemiBold"/>
                <a:ea typeface="Montserrat SemiBold"/>
                <a:cs typeface="Montserrat SemiBold"/>
                <a:sym typeface="Montserrat SemiBold"/>
              </a:rPr>
              <a:t>Для трудових колективів</a:t>
            </a:r>
            <a:endParaRPr sz="1800" b="0" i="0" u="none" strike="noStrike" cap="none">
              <a:solidFill>
                <a:srgbClr val="182947"/>
              </a:solidFill>
              <a:latin typeface="Montserrat SemiBold"/>
              <a:ea typeface="Montserrat SemiBold"/>
              <a:cs typeface="Montserrat SemiBold"/>
              <a:sym typeface="Montserrat SemiBold"/>
            </a:endParaRPr>
          </a:p>
        </p:txBody>
      </p:sp>
      <p:sp>
        <p:nvSpPr>
          <p:cNvPr id="285" name="Google Shape;285;p37"/>
          <p:cNvSpPr txBox="1"/>
          <p:nvPr/>
        </p:nvSpPr>
        <p:spPr>
          <a:xfrm>
            <a:off x="10939733" y="3630070"/>
            <a:ext cx="99603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uk-UA" sz="3200" b="0" i="0" u="none" strike="noStrike" cap="none" dirty="0">
                <a:solidFill>
                  <a:srgbClr val="182947"/>
                </a:solidFill>
                <a:latin typeface="Montserrat SemiBold"/>
                <a:ea typeface="Montserrat SemiBold"/>
                <a:cs typeface="Montserrat SemiBold"/>
                <a:sym typeface="Montserrat SemiBold"/>
              </a:rPr>
              <a:t>0</a:t>
            </a:r>
            <a:endParaRPr sz="3200" b="0" i="0" u="none" strike="noStrike" cap="none" dirty="0">
              <a:solidFill>
                <a:srgbClr val="182947"/>
              </a:solidFill>
              <a:latin typeface="Montserrat SemiBold"/>
              <a:ea typeface="Montserrat SemiBold"/>
              <a:cs typeface="Montserrat SemiBold"/>
              <a:sym typeface="Montserrat SemiBold"/>
            </a:endParaRPr>
          </a:p>
        </p:txBody>
      </p:sp>
      <p:sp>
        <p:nvSpPr>
          <p:cNvPr id="286" name="Google Shape;286;p37"/>
          <p:cNvSpPr txBox="1"/>
          <p:nvPr/>
        </p:nvSpPr>
        <p:spPr>
          <a:xfrm>
            <a:off x="10954264" y="4457309"/>
            <a:ext cx="99603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uk-UA" sz="3200" dirty="0">
                <a:solidFill>
                  <a:srgbClr val="182947"/>
                </a:solidFill>
                <a:latin typeface="Montserrat SemiBold"/>
                <a:ea typeface="Montserrat SemiBold"/>
                <a:cs typeface="Montserrat SemiBold"/>
                <a:sym typeface="Montserrat SemiBold"/>
              </a:rPr>
              <a:t>3</a:t>
            </a:r>
            <a:endParaRPr sz="3200" b="0" i="0" u="none" strike="noStrike" cap="none" dirty="0">
              <a:solidFill>
                <a:srgbClr val="182947"/>
              </a:solidFill>
              <a:latin typeface="Montserrat SemiBold"/>
              <a:ea typeface="Montserrat SemiBold"/>
              <a:cs typeface="Montserrat SemiBold"/>
              <a:sym typeface="Montserrat SemiBold"/>
            </a:endParaRPr>
          </a:p>
        </p:txBody>
      </p:sp>
      <p:sp>
        <p:nvSpPr>
          <p:cNvPr id="287" name="Google Shape;287;p37"/>
          <p:cNvSpPr txBox="1"/>
          <p:nvPr/>
        </p:nvSpPr>
        <p:spPr>
          <a:xfrm>
            <a:off x="10937305" y="5281779"/>
            <a:ext cx="99603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uk-UA" sz="3200" dirty="0">
                <a:solidFill>
                  <a:srgbClr val="182947"/>
                </a:solidFill>
                <a:latin typeface="Montserrat SemiBold"/>
                <a:ea typeface="Montserrat SemiBold"/>
                <a:cs typeface="Montserrat SemiBold"/>
                <a:sym typeface="Montserrat SemiBold"/>
              </a:rPr>
              <a:t>2</a:t>
            </a:r>
            <a:endParaRPr sz="3200" b="0" i="0" u="none" strike="noStrike" cap="none" dirty="0">
              <a:solidFill>
                <a:srgbClr val="182947"/>
              </a:solidFill>
              <a:latin typeface="Montserrat SemiBold"/>
              <a:ea typeface="Montserrat SemiBold"/>
              <a:cs typeface="Montserrat SemiBold"/>
              <a:sym typeface="Montserrat SemiBold"/>
            </a:endParaRPr>
          </a:p>
        </p:txBody>
      </p:sp>
      <p:sp>
        <p:nvSpPr>
          <p:cNvPr id="288" name="Google Shape;288;p37"/>
          <p:cNvSpPr txBox="1"/>
          <p:nvPr/>
        </p:nvSpPr>
        <p:spPr>
          <a:xfrm>
            <a:off x="255759" y="296812"/>
            <a:ext cx="6441979" cy="95406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uk-UA" sz="2800" b="0" i="0" u="none" strike="noStrike" cap="none">
                <a:solidFill>
                  <a:schemeClr val="lt1"/>
                </a:solidFill>
                <a:latin typeface="Montserrat SemiBold"/>
                <a:ea typeface="Montserrat SemiBold"/>
                <a:cs typeface="Montserrat SemiBold"/>
                <a:sym typeface="Montserrat SemiBold"/>
              </a:rPr>
              <a:t>ПРОФІЛАКТИЧНО-РОЗ’ЯСНЮВАЛЬНА РОБОТА</a:t>
            </a:r>
            <a:endParaRPr sz="2800" b="0" i="0" u="none" strike="noStrike" cap="none">
              <a:solidFill>
                <a:schemeClr val="lt1"/>
              </a:solidFill>
              <a:latin typeface="Montserrat SemiBold"/>
              <a:ea typeface="Montserrat SemiBold"/>
              <a:cs typeface="Montserrat SemiBold"/>
              <a:sym typeface="Montserrat SemiBold"/>
            </a:endParaRPr>
          </a:p>
        </p:txBody>
      </p:sp>
      <p:sp>
        <p:nvSpPr>
          <p:cNvPr id="289" name="Google Shape;289;p37"/>
          <p:cNvSpPr txBox="1"/>
          <p:nvPr/>
        </p:nvSpPr>
        <p:spPr>
          <a:xfrm>
            <a:off x="309649" y="3478926"/>
            <a:ext cx="5207531" cy="2308284"/>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rgbClr val="000000"/>
              </a:buClr>
              <a:buSzPts val="1800"/>
              <a:buFont typeface="Noto Sans Symbols"/>
              <a:buChar char="▪"/>
            </a:pPr>
            <a:r>
              <a:rPr lang="uk-UA" sz="1800" b="1" i="0" u="none" strike="noStrike" cap="none" dirty="0">
                <a:solidFill>
                  <a:srgbClr val="002060"/>
                </a:solidFill>
                <a:latin typeface="Montserrat Light"/>
                <a:ea typeface="Montserrat Light"/>
                <a:cs typeface="Montserrat Light"/>
                <a:sym typeface="Montserrat Light"/>
              </a:rPr>
              <a:t>Як не стати жертвою шахрайських дій</a:t>
            </a:r>
            <a:endParaRPr dirty="0">
              <a:solidFill>
                <a:srgbClr val="002060"/>
              </a:solidFill>
            </a:endParaRPr>
          </a:p>
          <a:p>
            <a:pPr marL="285750" marR="0" lvl="0" indent="-285750" algn="l" rtl="0">
              <a:lnSpc>
                <a:spcPct val="100000"/>
              </a:lnSpc>
              <a:spcBef>
                <a:spcPts val="0"/>
              </a:spcBef>
              <a:spcAft>
                <a:spcPts val="0"/>
              </a:spcAft>
              <a:buClr>
                <a:srgbClr val="000000"/>
              </a:buClr>
              <a:buSzPts val="1800"/>
              <a:buFont typeface="Noto Sans Symbols"/>
              <a:buChar char="▪"/>
            </a:pPr>
            <a:r>
              <a:rPr lang="uk-UA" sz="1800" b="1" i="0" u="none" strike="noStrike" cap="none" dirty="0">
                <a:solidFill>
                  <a:srgbClr val="002060"/>
                </a:solidFill>
                <a:latin typeface="Montserrat Light"/>
                <a:ea typeface="Montserrat Light"/>
                <a:cs typeface="Montserrat Light"/>
                <a:sym typeface="Montserrat Light"/>
              </a:rPr>
              <a:t>Недопущення керування транспортом у нетверезому стані</a:t>
            </a:r>
            <a:endParaRPr dirty="0">
              <a:solidFill>
                <a:srgbClr val="002060"/>
              </a:solidFill>
            </a:endParaRPr>
          </a:p>
          <a:p>
            <a:pPr marL="285750" marR="0" lvl="0" indent="-285750" algn="l" rtl="0">
              <a:lnSpc>
                <a:spcPct val="100000"/>
              </a:lnSpc>
              <a:spcBef>
                <a:spcPts val="0"/>
              </a:spcBef>
              <a:spcAft>
                <a:spcPts val="0"/>
              </a:spcAft>
              <a:buClr>
                <a:srgbClr val="000000"/>
              </a:buClr>
              <a:buSzPts val="1800"/>
              <a:buFont typeface="Noto Sans Symbols"/>
              <a:buChar char="▪"/>
            </a:pPr>
            <a:r>
              <a:rPr lang="uk-UA" sz="1800" b="1" i="0" u="none" strike="noStrike" cap="none" dirty="0">
                <a:solidFill>
                  <a:srgbClr val="002060"/>
                </a:solidFill>
                <a:latin typeface="Montserrat Light"/>
                <a:ea typeface="Montserrat Light"/>
                <a:cs typeface="Montserrat Light"/>
                <a:sym typeface="Montserrat Light"/>
              </a:rPr>
              <a:t>Профорієнтаційні бесіди </a:t>
            </a:r>
            <a:endParaRPr dirty="0">
              <a:solidFill>
                <a:srgbClr val="002060"/>
              </a:solidFill>
            </a:endParaRPr>
          </a:p>
          <a:p>
            <a:pPr marL="285750" marR="0" lvl="0" indent="-285750" algn="l" rtl="0">
              <a:lnSpc>
                <a:spcPct val="100000"/>
              </a:lnSpc>
              <a:spcBef>
                <a:spcPts val="0"/>
              </a:spcBef>
              <a:spcAft>
                <a:spcPts val="0"/>
              </a:spcAft>
              <a:buClr>
                <a:srgbClr val="000000"/>
              </a:buClr>
              <a:buSzPts val="1800"/>
              <a:buFont typeface="Noto Sans Symbols"/>
              <a:buChar char="▪"/>
            </a:pPr>
            <a:r>
              <a:rPr lang="uk-UA" sz="1800" b="1" i="0" u="none" strike="noStrike" cap="none" dirty="0">
                <a:solidFill>
                  <a:srgbClr val="002060"/>
                </a:solidFill>
                <a:latin typeface="Montserrat Light"/>
                <a:ea typeface="Montserrat Light"/>
                <a:cs typeface="Montserrat Light"/>
                <a:sym typeface="Montserrat Light"/>
              </a:rPr>
              <a:t>Недопущення порушень громадського порядку</a:t>
            </a:r>
            <a:endParaRPr dirty="0">
              <a:solidFill>
                <a:srgbClr val="002060"/>
              </a:solidFill>
            </a:endParaRPr>
          </a:p>
          <a:p>
            <a:pPr marL="285750" marR="0" lvl="0" indent="-171450" algn="l" rtl="0">
              <a:lnSpc>
                <a:spcPct val="100000"/>
              </a:lnSpc>
              <a:spcBef>
                <a:spcPts val="0"/>
              </a:spcBef>
              <a:spcAft>
                <a:spcPts val="0"/>
              </a:spcAft>
              <a:buClr>
                <a:srgbClr val="000000"/>
              </a:buClr>
              <a:buSzPts val="1800"/>
              <a:buFont typeface="Noto Sans Symbols"/>
              <a:buNone/>
            </a:pPr>
            <a:endParaRPr sz="1800" b="1" i="0" u="none" strike="noStrike" cap="none" dirty="0">
              <a:solidFill>
                <a:srgbClr val="FF0000"/>
              </a:solidFill>
              <a:latin typeface="Montserrat Light"/>
              <a:ea typeface="Montserrat Light"/>
              <a:cs typeface="Montserrat Light"/>
              <a:sym typeface="Montserrat Light"/>
            </a:endParaRPr>
          </a:p>
          <a:p>
            <a:pPr marL="342900" marR="0" lvl="0" indent="-228600" algn="l" rtl="0">
              <a:lnSpc>
                <a:spcPct val="100000"/>
              </a:lnSpc>
              <a:spcBef>
                <a:spcPts val="0"/>
              </a:spcBef>
              <a:spcAft>
                <a:spcPts val="0"/>
              </a:spcAft>
              <a:buClr>
                <a:srgbClr val="000000"/>
              </a:buClr>
              <a:buSzPts val="1800"/>
              <a:buFont typeface="Noto Sans Symbols"/>
              <a:buNone/>
            </a:pPr>
            <a:endParaRPr sz="1800" b="1" i="0" u="none" strike="noStrike" cap="none" dirty="0">
              <a:solidFill>
                <a:srgbClr val="FF0000"/>
              </a:solidFill>
              <a:latin typeface="Montserrat Light"/>
              <a:ea typeface="Montserrat Light"/>
              <a:cs typeface="Montserrat Light"/>
              <a:sym typeface="Montserrat Light"/>
            </a:endParaRPr>
          </a:p>
        </p:txBody>
      </p:sp>
      <p:sp>
        <p:nvSpPr>
          <p:cNvPr id="290" name="Google Shape;290;p37"/>
          <p:cNvSpPr txBox="1"/>
          <p:nvPr/>
        </p:nvSpPr>
        <p:spPr>
          <a:xfrm>
            <a:off x="1618516" y="2499588"/>
            <a:ext cx="2839239" cy="9232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uk-UA" sz="1800" b="1" i="0" u="sng" strike="noStrike" cap="none" dirty="0">
                <a:solidFill>
                  <a:srgbClr val="182947"/>
                </a:solidFill>
                <a:latin typeface="Montserrat Light"/>
                <a:ea typeface="Montserrat Light"/>
                <a:cs typeface="Montserrat Light"/>
                <a:sym typeface="Montserrat Light"/>
              </a:rPr>
              <a:t>Говорили на такі теми:</a:t>
            </a:r>
          </a:p>
          <a:p>
            <a:pPr marL="0" marR="0" lvl="0" indent="0" algn="l" rtl="0">
              <a:lnSpc>
                <a:spcPct val="100000"/>
              </a:lnSpc>
              <a:spcBef>
                <a:spcPts val="0"/>
              </a:spcBef>
              <a:spcAft>
                <a:spcPts val="0"/>
              </a:spcAft>
              <a:buNone/>
            </a:pPr>
            <a:endParaRPr sz="1800" b="1" i="0" u="sng" strike="noStrike" cap="none" dirty="0">
              <a:solidFill>
                <a:srgbClr val="182947"/>
              </a:solidFill>
              <a:latin typeface="Montserrat Light"/>
              <a:ea typeface="Montserrat Light"/>
              <a:cs typeface="Montserrat Light"/>
              <a:sym typeface="Montserrat Light"/>
            </a:endParaRPr>
          </a:p>
        </p:txBody>
      </p:sp>
      <p:pic>
        <p:nvPicPr>
          <p:cNvPr id="291" name="Google Shape;291;p37"/>
          <p:cNvPicPr preferRelativeResize="0"/>
          <p:nvPr/>
        </p:nvPicPr>
        <p:blipFill rotWithShape="1">
          <a:blip r:embed="rId5">
            <a:alphaModFix/>
          </a:blip>
          <a:srcRect/>
          <a:stretch/>
        </p:blipFill>
        <p:spPr>
          <a:xfrm>
            <a:off x="6636890" y="6050421"/>
            <a:ext cx="658389" cy="658389"/>
          </a:xfrm>
          <a:prstGeom prst="rect">
            <a:avLst/>
          </a:prstGeom>
          <a:noFill/>
          <a:ln>
            <a:noFill/>
          </a:ln>
        </p:spPr>
      </p:pic>
      <p:sp>
        <p:nvSpPr>
          <p:cNvPr id="292" name="Google Shape;292;p37"/>
          <p:cNvSpPr txBox="1"/>
          <p:nvPr/>
        </p:nvSpPr>
        <p:spPr>
          <a:xfrm>
            <a:off x="7295279" y="6177611"/>
            <a:ext cx="3661752"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uk-UA" sz="1800" b="0" i="0" u="none" strike="noStrike" cap="none">
                <a:solidFill>
                  <a:srgbClr val="182947"/>
                </a:solidFill>
                <a:latin typeface="Montserrat SemiBold"/>
                <a:ea typeface="Montserrat SemiBold"/>
                <a:cs typeface="Montserrat SemiBold"/>
                <a:sym typeface="Montserrat SemiBold"/>
              </a:rPr>
              <a:t>У центрах зайнятості</a:t>
            </a:r>
            <a:endParaRPr sz="1800" b="0" i="0" u="none" strike="noStrike" cap="none">
              <a:solidFill>
                <a:srgbClr val="182947"/>
              </a:solidFill>
              <a:latin typeface="Montserrat SemiBold"/>
              <a:ea typeface="Montserrat SemiBold"/>
              <a:cs typeface="Montserrat SemiBold"/>
              <a:sym typeface="Montserrat SemiBold"/>
            </a:endParaRPr>
          </a:p>
        </p:txBody>
      </p:sp>
      <p:sp>
        <p:nvSpPr>
          <p:cNvPr id="293" name="Google Shape;293;p37"/>
          <p:cNvSpPr txBox="1"/>
          <p:nvPr/>
        </p:nvSpPr>
        <p:spPr>
          <a:xfrm>
            <a:off x="10936759" y="6050421"/>
            <a:ext cx="996036" cy="5847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3200"/>
              <a:buFont typeface="Arial"/>
              <a:buNone/>
            </a:pPr>
            <a:r>
              <a:rPr lang="uk-UA" sz="3200" dirty="0">
                <a:solidFill>
                  <a:srgbClr val="182947"/>
                </a:solidFill>
                <a:latin typeface="Montserrat SemiBold"/>
                <a:ea typeface="Montserrat SemiBold"/>
                <a:cs typeface="Montserrat SemiBold"/>
                <a:sym typeface="Montserrat SemiBold"/>
              </a:rPr>
              <a:t> 0</a:t>
            </a:r>
            <a:endParaRPr sz="3200" b="0" i="0" u="none" strike="noStrike" cap="none" dirty="0">
              <a:solidFill>
                <a:srgbClr val="182947"/>
              </a:solidFill>
              <a:latin typeface="Montserrat SemiBold"/>
              <a:ea typeface="Montserrat SemiBold"/>
              <a:cs typeface="Montserrat SemiBold"/>
              <a:sym typeface="Montserrat SemiBold"/>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943</Words>
  <Application>Microsoft Office PowerPoint</Application>
  <PresentationFormat>Широкоэкранный</PresentationFormat>
  <Paragraphs>202</Paragraphs>
  <Slides>18</Slides>
  <Notes>18</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1</vt:i4>
      </vt:variant>
      <vt:variant>
        <vt:lpstr>Заголовки слайдов</vt:lpstr>
      </vt:variant>
      <vt:variant>
        <vt:i4>18</vt:i4>
      </vt:variant>
    </vt:vector>
  </HeadingPairs>
  <TitlesOfParts>
    <vt:vector size="30" baseType="lpstr">
      <vt:lpstr>Noto Sans Symbols</vt:lpstr>
      <vt:lpstr>Wingdings</vt:lpstr>
      <vt:lpstr>Proxima Nova</vt:lpstr>
      <vt:lpstr>Arial</vt:lpstr>
      <vt:lpstr>Montserrat Medium</vt:lpstr>
      <vt:lpstr>Times New Roman</vt:lpstr>
      <vt:lpstr>Montserrat SemiBold</vt:lpstr>
      <vt:lpstr>Proxima Nova Lt</vt:lpstr>
      <vt:lpstr>Microsoft New Tai Lue</vt:lpstr>
      <vt:lpstr>Calibri</vt:lpstr>
      <vt:lpstr>Montserrat Light</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Презентація PowerPoint</dc:title>
  <dc:creator>TCPO</dc:creator>
  <cp:lastModifiedBy>Anastasiya Timchenko</cp:lastModifiedBy>
  <cp:revision>4</cp:revision>
  <dcterms:created xsi:type="dcterms:W3CDTF">2020-12-03T09:33:15Z</dcterms:created>
  <dcterms:modified xsi:type="dcterms:W3CDTF">2025-01-21T12:45:17Z</dcterms:modified>
</cp:coreProperties>
</file>