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5"/>
  </p:notesMasterIdLst>
  <p:sldIdLst>
    <p:sldId id="283" r:id="rId2"/>
    <p:sldId id="285" r:id="rId3"/>
    <p:sldId id="288" r:id="rId4"/>
    <p:sldId id="289" r:id="rId5"/>
    <p:sldId id="290" r:id="rId6"/>
    <p:sldId id="292" r:id="rId7"/>
    <p:sldId id="293" r:id="rId8"/>
    <p:sldId id="294" r:id="rId9"/>
    <p:sldId id="309" r:id="rId10"/>
    <p:sldId id="295" r:id="rId11"/>
    <p:sldId id="296" r:id="rId12"/>
    <p:sldId id="297" r:id="rId13"/>
    <p:sldId id="298" r:id="rId14"/>
    <p:sldId id="299" r:id="rId15"/>
    <p:sldId id="300" r:id="rId16"/>
    <p:sldId id="271" r:id="rId17"/>
    <p:sldId id="301" r:id="rId18"/>
    <p:sldId id="272" r:id="rId19"/>
    <p:sldId id="302" r:id="rId20"/>
    <p:sldId id="273" r:id="rId21"/>
    <p:sldId id="306" r:id="rId22"/>
    <p:sldId id="307" r:id="rId23"/>
    <p:sldId id="308" r:id="rId24"/>
  </p:sldIdLst>
  <p:sldSz cx="12192000" cy="6858000"/>
  <p:notesSz cx="6858000" cy="9144000"/>
  <p:embeddedFontLst>
    <p:embeddedFont>
      <p:font typeface="Calibri" panose="020F0502020204030204" pitchFamily="34" charset="0"/>
      <p:regular r:id="rId26"/>
      <p:bold r:id="rId27"/>
      <p:italic r:id="rId28"/>
      <p:boldItalic r:id="rId29"/>
    </p:embeddedFont>
    <p:embeddedFont>
      <p:font typeface="Montserrat ExtraBold" panose="020B0604020202020204" charset="-52"/>
      <p:bold r:id="rId30"/>
      <p:boldItalic r:id="rId31"/>
    </p:embeddedFont>
    <p:embeddedFont>
      <p:font typeface="Montserrat Light" panose="020B0604020202020204" charset="-52"/>
      <p:regular r:id="rId32"/>
      <p:bold r:id="rId33"/>
      <p:italic r:id="rId34"/>
      <p:boldItalic r:id="rId35"/>
    </p:embeddedFont>
    <p:embeddedFont>
      <p:font typeface="Montserrat Medium" panose="020B0604020202020204" charset="-52"/>
      <p:regular r:id="rId36"/>
      <p:bold r:id="rId37"/>
      <p:italic r:id="rId38"/>
      <p:boldItalic r:id="rId39"/>
    </p:embeddedFont>
    <p:embeddedFont>
      <p:font typeface="Montserrat SemiBold" panose="020B0604020202020204" charset="-52"/>
      <p:regular r:id="rId40"/>
      <p:bold r:id="rId41"/>
      <p:italic r:id="rId42"/>
      <p:boldItalic r:id="rId43"/>
    </p:embeddedFont>
    <p:embeddedFont>
      <p:font typeface="Proxima Nova" panose="020B0604020202020204" charset="0"/>
      <p:regular r:id="rId44"/>
      <p:bold r:id="rId45"/>
      <p:italic r:id="rId46"/>
      <p:boldItalic r:id="rId4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8" roundtripDataSignature="AMtx7mhU9hZi0UhS2oqEOv03yCtA//y0d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29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677" autoAdjust="0"/>
  </p:normalViewPr>
  <p:slideViewPr>
    <p:cSldViewPr snapToGrid="0" showGuides="1">
      <p:cViewPr varScale="1">
        <p:scale>
          <a:sx n="102" d="100"/>
          <a:sy n="102" d="100"/>
        </p:scale>
        <p:origin x="918"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20.xml"/><Relationship Id="rId34" Type="http://schemas.openxmlformats.org/officeDocument/2006/relationships/font" Target="fonts/font9.fntdata"/><Relationship Id="rId42" Type="http://schemas.openxmlformats.org/officeDocument/2006/relationships/font" Target="fonts/font17.fntdata"/><Relationship Id="rId47" Type="http://schemas.openxmlformats.org/officeDocument/2006/relationships/font" Target="fonts/font22.fntdata"/><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4.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openxmlformats.org/officeDocument/2006/relationships/font" Target="fonts/font20.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font" Target="fonts/font11.fntdata"/><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4" Type="http://schemas.openxmlformats.org/officeDocument/2006/relationships/font" Target="fonts/font19.fntdata"/><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font" Target="fonts/font18.fntdata"/><Relationship Id="rId48" Type="http://customschemas.google.com/relationships/presentationmetadata" Target="metadata"/><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 Id="rId46" Type="http://schemas.openxmlformats.org/officeDocument/2006/relationships/font" Target="fonts/font21.fntdata"/><Relationship Id="rId20" Type="http://schemas.openxmlformats.org/officeDocument/2006/relationships/slide" Target="slides/slide19.xml"/><Relationship Id="rId41"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uk-U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uk-UA" b="1" u="sng" dirty="0">
                <a:solidFill>
                  <a:srgbClr val="FF0000"/>
                </a:solidFill>
              </a:rPr>
              <a:t>УВАГА! ПЕРЕД РЕДАГУВАННЯМ ПРЕЗЕНТАЦІЇ ОЗНАЙОМТЕСЬ ТА ДОТРИМУЙТЕСЬ ВИМОГ І СТИЛІСТИКИ!</a:t>
            </a:r>
            <a:br>
              <a:rPr lang="uk-UA" b="1" u="sng" dirty="0">
                <a:solidFill>
                  <a:srgbClr val="FF0000"/>
                </a:solidFill>
              </a:rPr>
            </a:br>
            <a:br>
              <a:rPr lang="uk-UA" b="1" u="sng" dirty="0">
                <a:solidFill>
                  <a:srgbClr val="FF0000"/>
                </a:solidFill>
              </a:rPr>
            </a:br>
            <a:r>
              <a:rPr lang="uk-UA" b="0" u="none" dirty="0">
                <a:solidFill>
                  <a:srgbClr val="FF0000"/>
                </a:solidFill>
              </a:rPr>
              <a:t>1) Шрифт</a:t>
            </a:r>
            <a:r>
              <a:rPr lang="uk-UA" b="0" u="none" baseline="0" dirty="0">
                <a:solidFill>
                  <a:srgbClr val="FF0000"/>
                </a:solidFill>
              </a:rPr>
              <a:t> </a:t>
            </a:r>
            <a:r>
              <a:rPr lang="en-US" b="0" u="none" baseline="0" dirty="0">
                <a:solidFill>
                  <a:srgbClr val="FF0000"/>
                </a:solidFill>
              </a:rPr>
              <a:t>Monserrat</a:t>
            </a:r>
            <a:r>
              <a:rPr lang="uk-UA" b="0" i="0" u="none" dirty="0">
                <a:solidFill>
                  <a:srgbClr val="FF0000"/>
                </a:solidFill>
              </a:rPr>
              <a:t>. Протягом презентації використовуйте тільки його. Комбінування</a:t>
            </a:r>
            <a:r>
              <a:rPr lang="uk-UA" b="0" i="0" u="none" baseline="0" dirty="0">
                <a:solidFill>
                  <a:srgbClr val="FF0000"/>
                </a:solidFill>
              </a:rPr>
              <a:t> різних шрифтів в одній презентації ознака несмаку.</a:t>
            </a:r>
            <a:endParaRPr dirty="0"/>
          </a:p>
          <a:p>
            <a:pPr marL="0" lvl="0" indent="0" algn="l" rtl="0">
              <a:spcBef>
                <a:spcPts val="0"/>
              </a:spcBef>
              <a:spcAft>
                <a:spcPts val="0"/>
              </a:spcAft>
              <a:buNone/>
            </a:pPr>
            <a:r>
              <a:rPr lang="uk-UA" b="0" i="0" u="none" dirty="0">
                <a:solidFill>
                  <a:srgbClr val="FF0000"/>
                </a:solidFill>
              </a:rPr>
              <a:t>2) Кольори не змінюйте. Презентація виконана в єдиному стилі із використанням фірмових кольорів. </a:t>
            </a:r>
            <a:br>
              <a:rPr lang="uk-UA" b="0" i="0" u="none" dirty="0">
                <a:solidFill>
                  <a:srgbClr val="FF0000"/>
                </a:solidFill>
              </a:rPr>
            </a:br>
            <a:r>
              <a:rPr lang="uk-UA" b="0" i="0" u="none" dirty="0">
                <a:solidFill>
                  <a:srgbClr val="FF0000"/>
                </a:solidFill>
              </a:rPr>
              <a:t>3) Умовне число «100», «1000» змінюєте на свої значення. Розмір встановлений за умовчуванням – його також не змінюємо. Просто у віконці для редагування вводимо необхідне значення.</a:t>
            </a:r>
          </a:p>
          <a:p>
            <a:pPr marL="0" lvl="0" indent="0" algn="l" rtl="0">
              <a:spcBef>
                <a:spcPts val="0"/>
              </a:spcBef>
              <a:spcAft>
                <a:spcPts val="0"/>
              </a:spcAft>
              <a:buNone/>
            </a:pPr>
            <a:r>
              <a:rPr lang="uk-UA" b="0" i="0" u="none" dirty="0">
                <a:solidFill>
                  <a:srgbClr val="FF0000"/>
                </a:solidFill>
              </a:rPr>
              <a:t>4) Червоним виділено</a:t>
            </a:r>
            <a:r>
              <a:rPr lang="uk-UA" b="0" i="0" u="none" baseline="0" dirty="0">
                <a:solidFill>
                  <a:srgbClr val="FF0000"/>
                </a:solidFill>
              </a:rPr>
              <a:t> приклади. Коли підставите своє – не </a:t>
            </a:r>
            <a:r>
              <a:rPr lang="uk-UA" b="0" i="0" u="none" baseline="0" dirty="0" err="1">
                <a:solidFill>
                  <a:srgbClr val="FF0000"/>
                </a:solidFill>
              </a:rPr>
              <a:t>забудьте</a:t>
            </a:r>
            <a:r>
              <a:rPr lang="uk-UA" b="0" i="0" u="none" baseline="0" dirty="0">
                <a:solidFill>
                  <a:srgbClr val="FF0000"/>
                </a:solidFill>
              </a:rPr>
              <a:t> змінити колір. Ще раз: червоне - це приклад.</a:t>
            </a:r>
            <a:endParaRPr dirty="0"/>
          </a:p>
          <a:p>
            <a:pPr marL="0" lvl="0" indent="0" algn="l" rtl="0">
              <a:spcBef>
                <a:spcPts val="0"/>
              </a:spcBef>
              <a:spcAft>
                <a:spcPts val="0"/>
              </a:spcAft>
              <a:buNone/>
            </a:pPr>
            <a:r>
              <a:rPr lang="uk-UA" b="0" i="0" u="none" dirty="0">
                <a:solidFill>
                  <a:srgbClr val="FF0000"/>
                </a:solidFill>
              </a:rPr>
              <a:t>5) Елементи не переміщуйте. Єдиний випадок коли можна видалити елемент це не відповідність позиції вашій ТГ. Наприклад, за 2024 рік на території ТГ не відбулось жодного вбивства, відповідно розкриття немає. Отже, видаляєте цю графу. А стовпчик вирівнюєте. Елементи не повинні бути хаотично розкидані по слайду. Нулів «О» чи «-» бути не повинно.</a:t>
            </a:r>
            <a:br>
              <a:rPr lang="uk-UA" b="0" i="0" u="none" dirty="0">
                <a:solidFill>
                  <a:srgbClr val="FF0000"/>
                </a:solidFill>
              </a:rPr>
            </a:br>
            <a:r>
              <a:rPr lang="uk-UA" b="0" i="0" u="none" dirty="0">
                <a:solidFill>
                  <a:srgbClr val="FF0000"/>
                </a:solidFill>
              </a:rPr>
              <a:t>6) Ваша презентація – це лише опорний конспект, це підказка для вас і зручний </a:t>
            </a:r>
            <a:r>
              <a:rPr lang="uk-UA" b="0" i="0" u="none" dirty="0" err="1">
                <a:solidFill>
                  <a:srgbClr val="FF0000"/>
                </a:solidFill>
              </a:rPr>
              <a:t>візуал</a:t>
            </a:r>
            <a:r>
              <a:rPr lang="uk-UA" b="0" i="0" u="none" dirty="0">
                <a:solidFill>
                  <a:srgbClr val="FF0000"/>
                </a:solidFill>
              </a:rPr>
              <a:t> для слухачів. Просто брати і просто називати цифри з презентації – це не звітування. Основні поняття повинні проговорюватись усно у промові.</a:t>
            </a:r>
            <a:br>
              <a:rPr lang="uk-UA" b="0" i="0" u="none" dirty="0">
                <a:solidFill>
                  <a:srgbClr val="FF0000"/>
                </a:solidFill>
              </a:rPr>
            </a:br>
            <a:br>
              <a:rPr lang="uk-UA" b="0" i="0" u="none" dirty="0">
                <a:solidFill>
                  <a:srgbClr val="FF0000"/>
                </a:solidFill>
              </a:rPr>
            </a:br>
            <a:r>
              <a:rPr lang="uk-UA" b="0" i="0" u="none" dirty="0">
                <a:solidFill>
                  <a:srgbClr val="FF0000"/>
                </a:solidFill>
              </a:rPr>
              <a:t>За додатковою інформацією чи питаннями щодо оформлення презентації не соромтесь телефонуйте: 067 284 72 00 Ярослава Крамаренко</a:t>
            </a:r>
            <a:endParaRPr dirty="0"/>
          </a:p>
          <a:p>
            <a:pPr marL="0" lvl="0" indent="0" algn="l" rtl="0">
              <a:spcBef>
                <a:spcPts val="0"/>
              </a:spcBef>
              <a:spcAft>
                <a:spcPts val="0"/>
              </a:spcAft>
              <a:buNone/>
            </a:pPr>
            <a:endParaRPr b="1" i="0" u="sng" dirty="0">
              <a:solidFill>
                <a:srgbClr val="FF0000"/>
              </a:solidFill>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uk-UA"/>
              <a:t>1</a:t>
            </a:fld>
            <a:endParaRPr/>
          </a:p>
        </p:txBody>
      </p:sp>
    </p:spTree>
    <p:extLst>
      <p:ext uri="{BB962C8B-B14F-4D97-AF65-F5344CB8AC3E}">
        <p14:creationId xmlns:p14="http://schemas.microsoft.com/office/powerpoint/2010/main" val="18253538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i="0" u="sng" dirty="0">
              <a:solidFill>
                <a:srgbClr val="FF0000"/>
              </a:solidFill>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uk-UA"/>
              <a:t>10</a:t>
            </a:fld>
            <a:endParaRPr/>
          </a:p>
        </p:txBody>
      </p:sp>
    </p:spTree>
    <p:extLst>
      <p:ext uri="{BB962C8B-B14F-4D97-AF65-F5344CB8AC3E}">
        <p14:creationId xmlns:p14="http://schemas.microsoft.com/office/powerpoint/2010/main" val="8669888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i="0" u="sng" dirty="0">
              <a:solidFill>
                <a:srgbClr val="FF0000"/>
              </a:solidFill>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uk-UA"/>
              <a:t>11</a:t>
            </a:fld>
            <a:endParaRPr/>
          </a:p>
        </p:txBody>
      </p:sp>
    </p:spTree>
    <p:extLst>
      <p:ext uri="{BB962C8B-B14F-4D97-AF65-F5344CB8AC3E}">
        <p14:creationId xmlns:p14="http://schemas.microsoft.com/office/powerpoint/2010/main" val="25854589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i="0" u="sng" dirty="0">
              <a:solidFill>
                <a:srgbClr val="FF0000"/>
              </a:solidFill>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uk-UA"/>
              <a:t>12</a:t>
            </a:fld>
            <a:endParaRPr/>
          </a:p>
        </p:txBody>
      </p:sp>
    </p:spTree>
    <p:extLst>
      <p:ext uri="{BB962C8B-B14F-4D97-AF65-F5344CB8AC3E}">
        <p14:creationId xmlns:p14="http://schemas.microsoft.com/office/powerpoint/2010/main" val="21255074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i="0" u="sng" dirty="0">
              <a:solidFill>
                <a:srgbClr val="FF0000"/>
              </a:solidFill>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uk-UA"/>
              <a:t>13</a:t>
            </a:fld>
            <a:endParaRPr/>
          </a:p>
        </p:txBody>
      </p:sp>
    </p:spTree>
    <p:extLst>
      <p:ext uri="{BB962C8B-B14F-4D97-AF65-F5344CB8AC3E}">
        <p14:creationId xmlns:p14="http://schemas.microsoft.com/office/powerpoint/2010/main" val="31490222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i="0" u="sng" dirty="0">
              <a:solidFill>
                <a:srgbClr val="FF0000"/>
              </a:solidFill>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uk-UA"/>
              <a:t>14</a:t>
            </a:fld>
            <a:endParaRPr/>
          </a:p>
        </p:txBody>
      </p:sp>
    </p:spTree>
    <p:extLst>
      <p:ext uri="{BB962C8B-B14F-4D97-AF65-F5344CB8AC3E}">
        <p14:creationId xmlns:p14="http://schemas.microsoft.com/office/powerpoint/2010/main" val="41998444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i="0" u="sng" dirty="0">
              <a:solidFill>
                <a:srgbClr val="FF0000"/>
              </a:solidFill>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uk-UA"/>
              <a:t>15</a:t>
            </a:fld>
            <a:endParaRPr/>
          </a:p>
        </p:txBody>
      </p:sp>
    </p:spTree>
    <p:extLst>
      <p:ext uri="{BB962C8B-B14F-4D97-AF65-F5344CB8AC3E}">
        <p14:creationId xmlns:p14="http://schemas.microsoft.com/office/powerpoint/2010/main" val="4451744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 name="Google Shape;34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p:txBody>
      </p:sp>
      <p:sp>
        <p:nvSpPr>
          <p:cNvPr id="342" name="Google Shape;342;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uk-UA"/>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 name="Google Shape;34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p:txBody>
      </p:sp>
      <p:sp>
        <p:nvSpPr>
          <p:cNvPr id="342" name="Google Shape;342;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uk-UA"/>
              <a:t>17</a:t>
            </a:fld>
            <a:endParaRPr/>
          </a:p>
        </p:txBody>
      </p:sp>
    </p:spTree>
    <p:extLst>
      <p:ext uri="{BB962C8B-B14F-4D97-AF65-F5344CB8AC3E}">
        <p14:creationId xmlns:p14="http://schemas.microsoft.com/office/powerpoint/2010/main" val="13740360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7" name="Google Shape;357;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uk-UA" dirty="0">
                <a:solidFill>
                  <a:srgbClr val="FF0000"/>
                </a:solidFill>
                <a:latin typeface="Montserrat Light" panose="00000400000000000000" pitchFamily="2" charset="-52"/>
                <a:ea typeface="Proxima Nova"/>
                <a:cs typeface="Proxima Nova"/>
                <a:sym typeface="Proxima Nova"/>
              </a:rPr>
              <a:t>В цьому слайді ви зазначаєте ті види КП, які</a:t>
            </a:r>
            <a:endParaRPr lang="uk-UA" sz="1050" dirty="0">
              <a:latin typeface="Montserrat Light" panose="00000400000000000000" pitchFamily="2" charset="-52"/>
            </a:endParaRPr>
          </a:p>
          <a:p>
            <a:pPr marL="0" marR="0" lvl="0" indent="0" algn="l" rtl="0">
              <a:spcBef>
                <a:spcPts val="0"/>
              </a:spcBef>
              <a:spcAft>
                <a:spcPts val="0"/>
              </a:spcAft>
              <a:buNone/>
            </a:pPr>
            <a:r>
              <a:rPr lang="uk-UA" dirty="0">
                <a:solidFill>
                  <a:srgbClr val="FF0000"/>
                </a:solidFill>
                <a:latin typeface="Montserrat Light" panose="00000400000000000000" pitchFamily="2" charset="-52"/>
                <a:ea typeface="Proxima Nova"/>
                <a:cs typeface="Proxima Nova"/>
                <a:sym typeface="Proxima Nova"/>
              </a:rPr>
              <a:t>стосуються вашої ТГ. Зайві позиції – прибрати,</a:t>
            </a:r>
            <a:endParaRPr lang="uk-UA" sz="1050" dirty="0">
              <a:latin typeface="Montserrat Light" panose="00000400000000000000" pitchFamily="2" charset="-52"/>
            </a:endParaRPr>
          </a:p>
          <a:p>
            <a:pPr marL="0" marR="0" lvl="0" indent="0" algn="l" rtl="0">
              <a:spcBef>
                <a:spcPts val="0"/>
              </a:spcBef>
              <a:spcAft>
                <a:spcPts val="0"/>
              </a:spcAft>
              <a:buNone/>
            </a:pPr>
            <a:r>
              <a:rPr lang="uk-UA" dirty="0">
                <a:solidFill>
                  <a:srgbClr val="FF0000"/>
                </a:solidFill>
                <a:latin typeface="Montserrat Light" panose="00000400000000000000" pitchFamily="2" charset="-52"/>
                <a:ea typeface="Proxima Nova"/>
                <a:cs typeface="Proxima Nova"/>
                <a:sym typeface="Proxima Nova"/>
              </a:rPr>
              <a:t>необхідні – додати.</a:t>
            </a:r>
          </a:p>
          <a:p>
            <a:pPr marL="0" lvl="0" indent="0" algn="l" rtl="0">
              <a:spcBef>
                <a:spcPts val="0"/>
              </a:spcBef>
              <a:spcAft>
                <a:spcPts val="0"/>
              </a:spcAft>
              <a:buNone/>
            </a:pPr>
            <a:endParaRPr dirty="0"/>
          </a:p>
        </p:txBody>
      </p:sp>
      <p:sp>
        <p:nvSpPr>
          <p:cNvPr id="358" name="Google Shape;358;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uk-UA"/>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7" name="Google Shape;357;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58" name="Google Shape;358;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uk-UA"/>
              <a:t>19</a:t>
            </a:fld>
            <a:endParaRPr/>
          </a:p>
        </p:txBody>
      </p:sp>
    </p:spTree>
    <p:extLst>
      <p:ext uri="{BB962C8B-B14F-4D97-AF65-F5344CB8AC3E}">
        <p14:creationId xmlns:p14="http://schemas.microsoft.com/office/powerpoint/2010/main" val="22685353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i="0" u="sng" dirty="0">
              <a:solidFill>
                <a:srgbClr val="FF0000"/>
              </a:solidFill>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uk-UA"/>
              <a:t>2</a:t>
            </a:fld>
            <a:endParaRPr/>
          </a:p>
        </p:txBody>
      </p:sp>
    </p:spTree>
    <p:extLst>
      <p:ext uri="{BB962C8B-B14F-4D97-AF65-F5344CB8AC3E}">
        <p14:creationId xmlns:p14="http://schemas.microsoft.com/office/powerpoint/2010/main" val="26727658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lang="uk-UA" dirty="0"/>
          </a:p>
        </p:txBody>
      </p:sp>
      <p:sp>
        <p:nvSpPr>
          <p:cNvPr id="381" name="Google Shape;381;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buFont typeface="Wingdings" panose="05000000000000000000" pitchFamily="2" charset="2"/>
              <a:buNone/>
            </a:pPr>
            <a:endParaRPr b="0" i="0" u="sng" dirty="0">
              <a:solidFill>
                <a:srgbClr val="FF0000"/>
              </a:solidFill>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uk-UA"/>
              <a:t>21</a:t>
            </a:fld>
            <a:endParaRPr/>
          </a:p>
        </p:txBody>
      </p:sp>
    </p:spTree>
    <p:extLst>
      <p:ext uri="{BB962C8B-B14F-4D97-AF65-F5344CB8AC3E}">
        <p14:creationId xmlns:p14="http://schemas.microsoft.com/office/powerpoint/2010/main" val="36798578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buFont typeface="Wingdings" panose="05000000000000000000" pitchFamily="2" charset="2"/>
              <a:buNone/>
            </a:pPr>
            <a:endParaRPr b="0" i="0" u="sng" dirty="0">
              <a:solidFill>
                <a:srgbClr val="FF0000"/>
              </a:solidFill>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uk-UA"/>
              <a:t>22</a:t>
            </a:fld>
            <a:endParaRPr/>
          </a:p>
        </p:txBody>
      </p:sp>
    </p:spTree>
    <p:extLst>
      <p:ext uri="{BB962C8B-B14F-4D97-AF65-F5344CB8AC3E}">
        <p14:creationId xmlns:p14="http://schemas.microsoft.com/office/powerpoint/2010/main" val="5258085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buFont typeface="Wingdings" panose="05000000000000000000" pitchFamily="2" charset="2"/>
              <a:buNone/>
            </a:pPr>
            <a:endParaRPr b="0" i="0" u="sng" dirty="0">
              <a:solidFill>
                <a:srgbClr val="FF0000"/>
              </a:solidFill>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uk-UA"/>
              <a:t>23</a:t>
            </a:fld>
            <a:endParaRPr/>
          </a:p>
        </p:txBody>
      </p:sp>
    </p:spTree>
    <p:extLst>
      <p:ext uri="{BB962C8B-B14F-4D97-AF65-F5344CB8AC3E}">
        <p14:creationId xmlns:p14="http://schemas.microsoft.com/office/powerpoint/2010/main" val="34114372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ru-RU" dirty="0" err="1"/>
              <a:t>Розглянути</a:t>
            </a:r>
            <a:r>
              <a:rPr lang="ru-RU" dirty="0"/>
              <a:t> </a:t>
            </a:r>
            <a:r>
              <a:rPr lang="ru-RU" dirty="0" err="1"/>
              <a:t>матеріалів</a:t>
            </a:r>
            <a:r>
              <a:rPr lang="ru-RU" baseline="0" dirty="0"/>
              <a:t> - </a:t>
            </a:r>
            <a:r>
              <a:rPr lang="ru-RU" baseline="0" dirty="0" err="1"/>
              <a:t>ц</a:t>
            </a:r>
            <a:r>
              <a:rPr lang="ru-RU" dirty="0" err="1"/>
              <a:t>е</a:t>
            </a:r>
            <a:r>
              <a:rPr lang="ru-RU" dirty="0"/>
              <a:t> </a:t>
            </a:r>
            <a:r>
              <a:rPr lang="ru-RU" dirty="0" err="1"/>
              <a:t>документи</a:t>
            </a:r>
            <a:r>
              <a:rPr lang="ru-RU" dirty="0"/>
              <a:t>, </a:t>
            </a:r>
            <a:r>
              <a:rPr lang="ru-RU" dirty="0" err="1"/>
              <a:t>які</a:t>
            </a:r>
            <a:r>
              <a:rPr lang="ru-RU" dirty="0"/>
              <a:t> </a:t>
            </a:r>
            <a:r>
              <a:rPr lang="ru-RU" dirty="0" err="1"/>
              <a:t>прийнятті</a:t>
            </a:r>
            <a:r>
              <a:rPr lang="ru-RU" dirty="0"/>
              <a:t> з ВП + </a:t>
            </a:r>
            <a:r>
              <a:rPr lang="ru-RU" dirty="0" err="1"/>
              <a:t>розглянуті</a:t>
            </a:r>
            <a:r>
              <a:rPr lang="ru-RU" dirty="0"/>
              <a:t> </a:t>
            </a:r>
            <a:r>
              <a:rPr lang="ru-RU" dirty="0" err="1"/>
              <a:t>самостійно</a:t>
            </a:r>
            <a:r>
              <a:rPr lang="ru-RU" dirty="0"/>
              <a:t>.</a:t>
            </a:r>
          </a:p>
          <a:p>
            <a:pPr marL="0" lvl="0" indent="0" algn="l" rtl="0">
              <a:spcBef>
                <a:spcPts val="0"/>
              </a:spcBef>
              <a:spcAft>
                <a:spcPts val="0"/>
              </a:spcAft>
              <a:buNone/>
            </a:pPr>
            <a:endParaRPr b="1" i="0" u="sng" dirty="0">
              <a:solidFill>
                <a:srgbClr val="FF0000"/>
              </a:solidFill>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uk-UA"/>
              <a:t>3</a:t>
            </a:fld>
            <a:endParaRPr/>
          </a:p>
        </p:txBody>
      </p:sp>
    </p:spTree>
    <p:extLst>
      <p:ext uri="{BB962C8B-B14F-4D97-AF65-F5344CB8AC3E}">
        <p14:creationId xmlns:p14="http://schemas.microsoft.com/office/powerpoint/2010/main" val="15205335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i="0" u="sng" dirty="0">
              <a:solidFill>
                <a:srgbClr val="FF0000"/>
              </a:solidFill>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uk-UA"/>
              <a:t>4</a:t>
            </a:fld>
            <a:endParaRPr/>
          </a:p>
        </p:txBody>
      </p:sp>
    </p:spTree>
    <p:extLst>
      <p:ext uri="{BB962C8B-B14F-4D97-AF65-F5344CB8AC3E}">
        <p14:creationId xmlns:p14="http://schemas.microsoft.com/office/powerpoint/2010/main" val="42527672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i="0" u="sng" dirty="0">
              <a:solidFill>
                <a:srgbClr val="FF0000"/>
              </a:solidFill>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uk-UA"/>
              <a:t>5</a:t>
            </a:fld>
            <a:endParaRPr/>
          </a:p>
        </p:txBody>
      </p:sp>
    </p:spTree>
    <p:extLst>
      <p:ext uri="{BB962C8B-B14F-4D97-AF65-F5344CB8AC3E}">
        <p14:creationId xmlns:p14="http://schemas.microsoft.com/office/powerpoint/2010/main" val="22162950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i="0" u="sng" dirty="0">
              <a:solidFill>
                <a:srgbClr val="FF0000"/>
              </a:solidFill>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uk-UA"/>
              <a:t>6</a:t>
            </a:fld>
            <a:endParaRPr/>
          </a:p>
        </p:txBody>
      </p:sp>
    </p:spTree>
    <p:extLst>
      <p:ext uri="{BB962C8B-B14F-4D97-AF65-F5344CB8AC3E}">
        <p14:creationId xmlns:p14="http://schemas.microsoft.com/office/powerpoint/2010/main" val="33842166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ru-RU" sz="1200" dirty="0">
                <a:solidFill>
                  <a:srgbClr val="FF0000"/>
                </a:solidFill>
                <a:latin typeface="Proxima Nova"/>
                <a:ea typeface="Proxima Nova"/>
                <a:cs typeface="Proxima Nova"/>
                <a:sym typeface="Proxima Nova"/>
              </a:rPr>
              <a:t>Цифра </a:t>
            </a:r>
            <a:r>
              <a:rPr lang="ru-RU" sz="1200" dirty="0" err="1">
                <a:solidFill>
                  <a:srgbClr val="FF0000"/>
                </a:solidFill>
                <a:latin typeface="Proxima Nova"/>
                <a:ea typeface="Proxima Nova"/>
                <a:cs typeface="Proxima Nova"/>
                <a:sym typeface="Proxima Nova"/>
              </a:rPr>
              <a:t>означає</a:t>
            </a:r>
            <a:r>
              <a:rPr lang="ru-RU" sz="1200" dirty="0">
                <a:solidFill>
                  <a:srgbClr val="FF0000"/>
                </a:solidFill>
                <a:latin typeface="Proxima Nova"/>
                <a:ea typeface="Proxima Nova"/>
                <a:cs typeface="Proxima Nova"/>
                <a:sym typeface="Proxima Nova"/>
              </a:rPr>
              <a:t> </a:t>
            </a:r>
            <a:r>
              <a:rPr lang="ru-RU" sz="1200" dirty="0" err="1">
                <a:solidFill>
                  <a:srgbClr val="FF0000"/>
                </a:solidFill>
                <a:latin typeface="Proxima Nova"/>
                <a:ea typeface="Proxima Nova"/>
                <a:cs typeface="Proxima Nova"/>
                <a:sym typeface="Proxima Nova"/>
              </a:rPr>
              <a:t>кількість</a:t>
            </a:r>
            <a:r>
              <a:rPr lang="ru-RU" sz="1200" dirty="0">
                <a:solidFill>
                  <a:srgbClr val="FF0000"/>
                </a:solidFill>
                <a:latin typeface="Proxima Nova"/>
                <a:ea typeface="Proxima Nova"/>
                <a:cs typeface="Proxima Nova"/>
                <a:sym typeface="Proxima Nova"/>
              </a:rPr>
              <a:t> </a:t>
            </a:r>
            <a:r>
              <a:rPr lang="ru-RU" sz="1200" dirty="0" err="1">
                <a:solidFill>
                  <a:srgbClr val="FF0000"/>
                </a:solidFill>
                <a:latin typeface="Proxima Nova"/>
                <a:ea typeface="Proxima Nova"/>
                <a:cs typeface="Proxima Nova"/>
                <a:sym typeface="Proxima Nova"/>
              </a:rPr>
              <a:t>відвідувань</a:t>
            </a:r>
            <a:r>
              <a:rPr lang="ru-RU" sz="1200" dirty="0">
                <a:solidFill>
                  <a:srgbClr val="FF0000"/>
                </a:solidFill>
                <a:latin typeface="Proxima Nova"/>
                <a:ea typeface="Proxima Nova"/>
                <a:cs typeface="Proxima Nova"/>
                <a:sym typeface="Proxima Nova"/>
              </a:rPr>
              <a:t> . Ви можете </a:t>
            </a:r>
            <a:r>
              <a:rPr lang="ru-RU" sz="1200" dirty="0" err="1">
                <a:solidFill>
                  <a:srgbClr val="FF0000"/>
                </a:solidFill>
                <a:latin typeface="Proxima Nova"/>
                <a:ea typeface="Proxima Nova"/>
                <a:cs typeface="Proxima Nova"/>
                <a:sym typeface="Proxima Nova"/>
              </a:rPr>
              <a:t>вставити</a:t>
            </a:r>
            <a:r>
              <a:rPr lang="ru-RU" sz="1200" dirty="0">
                <a:solidFill>
                  <a:srgbClr val="FF0000"/>
                </a:solidFill>
                <a:latin typeface="Proxima Nova"/>
                <a:ea typeface="Proxima Nova"/>
                <a:cs typeface="Proxima Nova"/>
                <a:sym typeface="Proxima Nova"/>
              </a:rPr>
              <a:t>, той дитячий </a:t>
            </a:r>
            <a:r>
              <a:rPr lang="ru-RU" sz="1200" dirty="0" err="1">
                <a:solidFill>
                  <a:srgbClr val="FF0000"/>
                </a:solidFill>
                <a:latin typeface="Proxima Nova"/>
                <a:ea typeface="Proxima Nova"/>
                <a:cs typeface="Proxima Nova"/>
                <a:sym typeface="Proxima Nova"/>
              </a:rPr>
              <a:t>нз</a:t>
            </a:r>
            <a:r>
              <a:rPr lang="ru-RU" sz="1200" dirty="0">
                <a:solidFill>
                  <a:srgbClr val="FF0000"/>
                </a:solidFill>
                <a:latin typeface="Proxima Nova"/>
                <a:ea typeface="Proxima Nova"/>
                <a:cs typeface="Proxima Nova"/>
                <a:sym typeface="Proxima Nova"/>
              </a:rPr>
              <a:t> </a:t>
            </a:r>
            <a:r>
              <a:rPr lang="ru-RU" sz="1200" dirty="0" err="1">
                <a:solidFill>
                  <a:srgbClr val="FF0000"/>
                </a:solidFill>
                <a:latin typeface="Proxima Nova"/>
                <a:ea typeface="Proxima Nova"/>
                <a:cs typeface="Proxima Nova"/>
                <a:sym typeface="Proxima Nova"/>
              </a:rPr>
              <a:t>який</a:t>
            </a:r>
            <a:r>
              <a:rPr lang="ru-RU" dirty="0">
                <a:ea typeface="Proxima Nova"/>
              </a:rPr>
              <a:t> </a:t>
            </a:r>
            <a:r>
              <a:rPr lang="ru-RU" sz="1200" dirty="0" err="1">
                <a:solidFill>
                  <a:srgbClr val="FF0000"/>
                </a:solidFill>
                <a:latin typeface="Proxima Nova"/>
                <a:ea typeface="Proxima Nova"/>
                <a:cs typeface="Proxima Nova"/>
                <a:sym typeface="Proxima Nova"/>
              </a:rPr>
              <a:t>притаманний</a:t>
            </a:r>
            <a:r>
              <a:rPr lang="ru-RU" sz="1200" dirty="0">
                <a:solidFill>
                  <a:srgbClr val="FF0000"/>
                </a:solidFill>
                <a:latin typeface="Proxima Nova"/>
                <a:ea typeface="Proxima Nova"/>
                <a:cs typeface="Proxima Nova"/>
                <a:sym typeface="Proxima Nova"/>
              </a:rPr>
              <a:t> </a:t>
            </a:r>
            <a:r>
              <a:rPr lang="ru-RU" sz="1200" dirty="0" err="1">
                <a:solidFill>
                  <a:srgbClr val="FF0000"/>
                </a:solidFill>
                <a:latin typeface="Proxima Nova"/>
                <a:ea typeface="Proxima Nova"/>
                <a:cs typeface="Proxima Nova"/>
                <a:sym typeface="Proxima Nova"/>
              </a:rPr>
              <a:t>вашому</a:t>
            </a:r>
            <a:r>
              <a:rPr lang="ru-RU" sz="1200" dirty="0">
                <a:solidFill>
                  <a:srgbClr val="FF0000"/>
                </a:solidFill>
                <a:latin typeface="Proxima Nova"/>
                <a:ea typeface="Proxima Nova"/>
                <a:cs typeface="Proxima Nova"/>
                <a:sym typeface="Proxima Nova"/>
              </a:rPr>
              <a:t> </a:t>
            </a:r>
            <a:r>
              <a:rPr lang="ru-RU" sz="1200" dirty="0" err="1">
                <a:solidFill>
                  <a:srgbClr val="FF0000"/>
                </a:solidFill>
                <a:latin typeface="Proxima Nova"/>
                <a:ea typeface="Proxima Nova"/>
                <a:cs typeface="Proxima Nova"/>
                <a:sym typeface="Proxima Nova"/>
              </a:rPr>
              <a:t>тг</a:t>
            </a:r>
            <a:endParaRPr lang="ru-RU" sz="1200" dirty="0">
              <a:solidFill>
                <a:srgbClr val="FF0000"/>
              </a:solidFill>
              <a:latin typeface="Proxima Nova"/>
              <a:ea typeface="Proxima Nova"/>
              <a:cs typeface="Proxima Nova"/>
              <a:sym typeface="Proxima Nova"/>
            </a:endParaRPr>
          </a:p>
          <a:p>
            <a:pPr marL="0" marR="0" lvl="0" indent="0" algn="just" rtl="0">
              <a:spcBef>
                <a:spcPts val="0"/>
              </a:spcBef>
              <a:spcAft>
                <a:spcPts val="0"/>
              </a:spcAft>
              <a:buNone/>
            </a:pPr>
            <a:r>
              <a:rPr lang="ru-RU" sz="1200" dirty="0">
                <a:solidFill>
                  <a:srgbClr val="FF0000"/>
                </a:solidFill>
                <a:latin typeface="Proxima Nova"/>
                <a:ea typeface="Proxima Nova"/>
                <a:cs typeface="Proxima Nova"/>
                <a:sym typeface="Proxima Nova"/>
              </a:rPr>
              <a:t>(ПТУ, </a:t>
            </a:r>
            <a:r>
              <a:rPr lang="ru-RU" sz="1200" dirty="0" err="1">
                <a:solidFill>
                  <a:srgbClr val="FF0000"/>
                </a:solidFill>
                <a:latin typeface="Proxima Nova"/>
                <a:ea typeface="Proxima Nova"/>
                <a:cs typeface="Proxima Nova"/>
                <a:sym typeface="Proxima Nova"/>
              </a:rPr>
              <a:t>інтернат</a:t>
            </a:r>
            <a:r>
              <a:rPr lang="ru-RU" sz="1200" dirty="0">
                <a:solidFill>
                  <a:srgbClr val="FF0000"/>
                </a:solidFill>
                <a:latin typeface="Proxima Nova"/>
                <a:ea typeface="Proxima Nova"/>
                <a:cs typeface="Proxima Nova"/>
                <a:sym typeface="Proxima Nova"/>
              </a:rPr>
              <a:t>, </a:t>
            </a:r>
            <a:r>
              <a:rPr lang="ru-RU" sz="1200" dirty="0" err="1">
                <a:solidFill>
                  <a:srgbClr val="FF0000"/>
                </a:solidFill>
                <a:latin typeface="Proxima Nova"/>
                <a:ea typeface="Proxima Nova"/>
                <a:cs typeface="Proxima Nova"/>
                <a:sym typeface="Proxima Nova"/>
              </a:rPr>
              <a:t>коледж</a:t>
            </a:r>
            <a:r>
              <a:rPr lang="ru-RU" sz="1200" dirty="0">
                <a:solidFill>
                  <a:srgbClr val="FF0000"/>
                </a:solidFill>
                <a:latin typeface="Proxima Nova"/>
                <a:ea typeface="Proxima Nova"/>
                <a:cs typeface="Proxima Nova"/>
                <a:sym typeface="Proxima Nova"/>
              </a:rPr>
              <a:t>, </a:t>
            </a:r>
            <a:r>
              <a:rPr lang="ru-RU" sz="1200" dirty="0" err="1">
                <a:solidFill>
                  <a:srgbClr val="FF0000"/>
                </a:solidFill>
                <a:latin typeface="Proxima Nova"/>
                <a:ea typeface="Proxima Nova"/>
                <a:cs typeface="Proxima Nova"/>
                <a:sym typeface="Proxima Nova"/>
              </a:rPr>
              <a:t>будинок</a:t>
            </a:r>
            <a:r>
              <a:rPr lang="ru-RU" sz="1200" dirty="0">
                <a:solidFill>
                  <a:srgbClr val="FF0000"/>
                </a:solidFill>
                <a:latin typeface="Proxima Nova"/>
                <a:ea typeface="Proxima Nova"/>
                <a:cs typeface="Proxima Nova"/>
                <a:sym typeface="Proxima Nova"/>
              </a:rPr>
              <a:t> </a:t>
            </a:r>
            <a:r>
              <a:rPr lang="ru-RU" sz="1200" dirty="0" err="1">
                <a:solidFill>
                  <a:srgbClr val="FF0000"/>
                </a:solidFill>
                <a:latin typeface="Proxima Nova"/>
                <a:ea typeface="Proxima Nova"/>
                <a:cs typeface="Proxima Nova"/>
                <a:sym typeface="Proxima Nova"/>
              </a:rPr>
              <a:t>сім.типу</a:t>
            </a:r>
            <a:r>
              <a:rPr lang="ru-RU" sz="1200" dirty="0">
                <a:solidFill>
                  <a:srgbClr val="FF0000"/>
                </a:solidFill>
                <a:latin typeface="Proxima Nova"/>
                <a:ea typeface="Proxima Nova"/>
                <a:cs typeface="Proxima Nova"/>
                <a:sym typeface="Proxima Nova"/>
              </a:rPr>
              <a:t> </a:t>
            </a:r>
            <a:r>
              <a:rPr lang="ru-RU" sz="1200" dirty="0" err="1">
                <a:solidFill>
                  <a:srgbClr val="FF0000"/>
                </a:solidFill>
                <a:latin typeface="Proxima Nova"/>
                <a:ea typeface="Proxima Nova"/>
                <a:cs typeface="Proxima Nova"/>
                <a:sym typeface="Proxima Nova"/>
              </a:rPr>
              <a:t>тощо</a:t>
            </a:r>
            <a:r>
              <a:rPr lang="ru-RU" sz="1200" dirty="0">
                <a:solidFill>
                  <a:srgbClr val="FF0000"/>
                </a:solidFill>
                <a:latin typeface="Proxima Nova"/>
                <a:ea typeface="Proxima Nova"/>
                <a:cs typeface="Proxima Nova"/>
                <a:sym typeface="Proxima Nova"/>
              </a:rPr>
              <a:t>)</a:t>
            </a:r>
          </a:p>
          <a:p>
            <a:pPr marL="0" lvl="0" indent="0" algn="l" rtl="0">
              <a:spcBef>
                <a:spcPts val="0"/>
              </a:spcBef>
              <a:spcAft>
                <a:spcPts val="0"/>
              </a:spcAft>
              <a:buNone/>
            </a:pPr>
            <a:endParaRPr b="1" i="0" u="sng" dirty="0">
              <a:solidFill>
                <a:srgbClr val="FF0000"/>
              </a:solidFill>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uk-UA"/>
              <a:t>7</a:t>
            </a:fld>
            <a:endParaRPr/>
          </a:p>
        </p:txBody>
      </p:sp>
    </p:spTree>
    <p:extLst>
      <p:ext uri="{BB962C8B-B14F-4D97-AF65-F5344CB8AC3E}">
        <p14:creationId xmlns:p14="http://schemas.microsoft.com/office/powerpoint/2010/main" val="30698538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ru-RU" b="1" i="0" u="sng" dirty="0">
                <a:solidFill>
                  <a:srgbClr val="FF0000"/>
                </a:solidFill>
              </a:rPr>
              <a:t>Вам </a:t>
            </a:r>
            <a:r>
              <a:rPr lang="ru-RU" b="1" i="0" u="sng" dirty="0" err="1">
                <a:solidFill>
                  <a:srgbClr val="FF0000"/>
                </a:solidFill>
              </a:rPr>
              <a:t>запропоновано</a:t>
            </a:r>
            <a:r>
              <a:rPr lang="ru-RU" b="1" i="0" u="sng" dirty="0">
                <a:solidFill>
                  <a:srgbClr val="FF0000"/>
                </a:solidFill>
              </a:rPr>
              <a:t> </a:t>
            </a:r>
            <a:r>
              <a:rPr lang="ru-RU" b="1" i="0" u="sng" dirty="0" err="1">
                <a:solidFill>
                  <a:srgbClr val="FF0000"/>
                </a:solidFill>
              </a:rPr>
              <a:t>варіанти</a:t>
            </a:r>
            <a:r>
              <a:rPr lang="ru-RU" b="1" i="0" u="sng" baseline="0" dirty="0">
                <a:solidFill>
                  <a:srgbClr val="FF0000"/>
                </a:solidFill>
              </a:rPr>
              <a:t> до прикладу.</a:t>
            </a:r>
          </a:p>
          <a:p>
            <a:pPr marL="0" lvl="0" indent="0" algn="l" rtl="0">
              <a:spcBef>
                <a:spcPts val="0"/>
              </a:spcBef>
              <a:spcAft>
                <a:spcPts val="0"/>
              </a:spcAft>
              <a:buNone/>
            </a:pPr>
            <a:r>
              <a:rPr lang="ru-RU" b="0" i="0" u="none" dirty="0" err="1">
                <a:solidFill>
                  <a:srgbClr val="FF0000"/>
                </a:solidFill>
              </a:rPr>
              <a:t>Підставьте</a:t>
            </a:r>
            <a:r>
              <a:rPr lang="ru-RU" b="0" i="0" u="none" dirty="0">
                <a:solidFill>
                  <a:srgbClr val="FF0000"/>
                </a:solidFill>
              </a:rPr>
              <a:t> те, </a:t>
            </a:r>
            <a:r>
              <a:rPr lang="ru-RU" b="0" i="0" u="none" dirty="0" err="1">
                <a:solidFill>
                  <a:srgbClr val="FF0000"/>
                </a:solidFill>
              </a:rPr>
              <a:t>що</a:t>
            </a:r>
            <a:r>
              <a:rPr lang="ru-RU" b="0" i="0" u="none" dirty="0">
                <a:solidFill>
                  <a:srgbClr val="FF0000"/>
                </a:solidFill>
              </a:rPr>
              <a:t> </a:t>
            </a:r>
            <a:r>
              <a:rPr lang="ru-RU" b="0" i="0" u="none" dirty="0" err="1">
                <a:solidFill>
                  <a:srgbClr val="FF0000"/>
                </a:solidFill>
              </a:rPr>
              <a:t>підходить</a:t>
            </a:r>
            <a:r>
              <a:rPr lang="ru-RU" b="0" i="0" u="none" dirty="0">
                <a:solidFill>
                  <a:srgbClr val="FF0000"/>
                </a:solidFill>
              </a:rPr>
              <a:t> </a:t>
            </a:r>
            <a:r>
              <a:rPr lang="ru-RU" b="0" i="0" u="none" dirty="0" err="1">
                <a:solidFill>
                  <a:srgbClr val="FF0000"/>
                </a:solidFill>
              </a:rPr>
              <a:t>саме</a:t>
            </a:r>
            <a:r>
              <a:rPr lang="ru-RU" b="0" i="0" u="none" dirty="0">
                <a:solidFill>
                  <a:srgbClr val="FF0000"/>
                </a:solidFill>
              </a:rPr>
              <a:t> вам.</a:t>
            </a:r>
            <a:r>
              <a:rPr lang="ru-RU" b="0" i="0" u="none" baseline="0" dirty="0">
                <a:solidFill>
                  <a:srgbClr val="FF0000"/>
                </a:solidFill>
              </a:rPr>
              <a:t> </a:t>
            </a:r>
            <a:r>
              <a:rPr lang="ru-RU" b="0" i="0" u="none" baseline="0" dirty="0" err="1">
                <a:solidFill>
                  <a:srgbClr val="FF0000"/>
                </a:solidFill>
              </a:rPr>
              <a:t>Вкажіть</a:t>
            </a:r>
            <a:r>
              <a:rPr lang="ru-RU" b="0" i="0" u="none" baseline="0" dirty="0">
                <a:solidFill>
                  <a:srgbClr val="FF0000"/>
                </a:solidFill>
              </a:rPr>
              <a:t> </a:t>
            </a:r>
            <a:r>
              <a:rPr lang="ru-RU" b="0" i="0" u="none" baseline="0" dirty="0" err="1">
                <a:solidFill>
                  <a:srgbClr val="FF0000"/>
                </a:solidFill>
              </a:rPr>
              <a:t>ті</a:t>
            </a:r>
            <a:r>
              <a:rPr lang="ru-RU" b="0" i="0" u="none" baseline="0" dirty="0">
                <a:solidFill>
                  <a:srgbClr val="FF0000"/>
                </a:solidFill>
              </a:rPr>
              <a:t> </a:t>
            </a:r>
            <a:r>
              <a:rPr lang="ru-RU" b="0" i="0" u="none" baseline="0" dirty="0" err="1">
                <a:solidFill>
                  <a:srgbClr val="FF0000"/>
                </a:solidFill>
              </a:rPr>
              <a:t>організації</a:t>
            </a:r>
            <a:r>
              <a:rPr lang="ru-RU" b="0" i="0" u="none" baseline="0" dirty="0">
                <a:solidFill>
                  <a:srgbClr val="FF0000"/>
                </a:solidFill>
              </a:rPr>
              <a:t> (теми </a:t>
            </a:r>
            <a:r>
              <a:rPr lang="ru-RU" b="0" i="0" u="none" baseline="0" dirty="0" err="1">
                <a:solidFill>
                  <a:srgbClr val="FF0000"/>
                </a:solidFill>
              </a:rPr>
              <a:t>зустрічей</a:t>
            </a:r>
            <a:r>
              <a:rPr lang="ru-RU" b="0" i="0" u="none" baseline="0" dirty="0">
                <a:solidFill>
                  <a:srgbClr val="FF0000"/>
                </a:solidFill>
              </a:rPr>
              <a:t>) з </a:t>
            </a:r>
            <a:r>
              <a:rPr lang="ru-RU" b="0" i="0" u="none" baseline="0" dirty="0" err="1">
                <a:solidFill>
                  <a:srgbClr val="FF0000"/>
                </a:solidFill>
              </a:rPr>
              <a:t>якими</a:t>
            </a:r>
            <a:r>
              <a:rPr lang="ru-RU" b="0" i="0" u="none" baseline="0" dirty="0">
                <a:solidFill>
                  <a:srgbClr val="FF0000"/>
                </a:solidFill>
              </a:rPr>
              <a:t> </a:t>
            </a:r>
            <a:r>
              <a:rPr lang="ru-RU" b="0" i="0" u="none" baseline="0" dirty="0" err="1">
                <a:solidFill>
                  <a:srgbClr val="FF0000"/>
                </a:solidFill>
              </a:rPr>
              <a:t>співпрацювали</a:t>
            </a:r>
            <a:r>
              <a:rPr lang="ru-RU" b="0" i="0" u="none" baseline="0" dirty="0">
                <a:solidFill>
                  <a:srgbClr val="FF0000"/>
                </a:solidFill>
              </a:rPr>
              <a:t> </a:t>
            </a:r>
            <a:r>
              <a:rPr lang="ru-RU" b="0" i="0" u="none" baseline="0" dirty="0" err="1">
                <a:solidFill>
                  <a:srgbClr val="FF0000"/>
                </a:solidFill>
              </a:rPr>
              <a:t>протягом</a:t>
            </a:r>
            <a:r>
              <a:rPr lang="ru-RU" b="0" i="0" u="none" baseline="0" dirty="0">
                <a:solidFill>
                  <a:srgbClr val="FF0000"/>
                </a:solidFill>
              </a:rPr>
              <a:t> року.</a:t>
            </a:r>
            <a:endParaRPr lang="ru-RU" b="0" i="0" u="none" dirty="0">
              <a:solidFill>
                <a:srgbClr val="FF0000"/>
              </a:solidFill>
            </a:endParaRPr>
          </a:p>
          <a:p>
            <a:pPr marL="0" lvl="0" indent="0" algn="l" rtl="0">
              <a:spcBef>
                <a:spcPts val="0"/>
              </a:spcBef>
              <a:spcAft>
                <a:spcPts val="0"/>
              </a:spcAft>
              <a:buNone/>
            </a:pPr>
            <a:endParaRPr b="1" i="0" u="sng" dirty="0">
              <a:solidFill>
                <a:srgbClr val="FF0000"/>
              </a:solidFill>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uk-UA"/>
              <a:t>8</a:t>
            </a:fld>
            <a:endParaRPr/>
          </a:p>
        </p:txBody>
      </p:sp>
    </p:spTree>
    <p:extLst>
      <p:ext uri="{BB962C8B-B14F-4D97-AF65-F5344CB8AC3E}">
        <p14:creationId xmlns:p14="http://schemas.microsoft.com/office/powerpoint/2010/main" val="2666575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uk-UA" b="1" i="0" u="sng" dirty="0">
                <a:solidFill>
                  <a:srgbClr val="FF0000"/>
                </a:solidFill>
              </a:rPr>
              <a:t>Вам запропоновано варіанти</a:t>
            </a:r>
            <a:r>
              <a:rPr lang="uk-UA" b="1" i="0" u="sng" baseline="0" dirty="0">
                <a:solidFill>
                  <a:srgbClr val="FF0000"/>
                </a:solidFill>
              </a:rPr>
              <a:t> до прикладу.</a:t>
            </a:r>
          </a:p>
          <a:p>
            <a:pPr marL="0" lvl="0" indent="0" algn="l" rtl="0">
              <a:spcBef>
                <a:spcPts val="0"/>
              </a:spcBef>
              <a:spcAft>
                <a:spcPts val="0"/>
              </a:spcAft>
              <a:buNone/>
            </a:pPr>
            <a:r>
              <a:rPr lang="uk-UA" b="0" i="0" u="none" dirty="0" err="1">
                <a:solidFill>
                  <a:srgbClr val="FF0000"/>
                </a:solidFill>
              </a:rPr>
              <a:t>Підставьте</a:t>
            </a:r>
            <a:r>
              <a:rPr lang="uk-UA" b="0" i="0" u="none" dirty="0">
                <a:solidFill>
                  <a:srgbClr val="FF0000"/>
                </a:solidFill>
              </a:rPr>
              <a:t> те, що підходить саме вам.</a:t>
            </a:r>
            <a:r>
              <a:rPr lang="uk-UA" b="0" i="0" u="none" baseline="0" dirty="0">
                <a:solidFill>
                  <a:srgbClr val="FF0000"/>
                </a:solidFill>
              </a:rPr>
              <a:t> Вкажіть ті організації (теми зустрічей) з якими співпрацювали протягом року.</a:t>
            </a:r>
            <a:endParaRPr b="0" i="0" u="none" dirty="0">
              <a:solidFill>
                <a:srgbClr val="FF0000"/>
              </a:solidFill>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uk-UA"/>
              <a:t>9</a:t>
            </a:fld>
            <a:endParaRPr/>
          </a:p>
        </p:txBody>
      </p:sp>
    </p:spTree>
    <p:extLst>
      <p:ext uri="{BB962C8B-B14F-4D97-AF65-F5344CB8AC3E}">
        <p14:creationId xmlns:p14="http://schemas.microsoft.com/office/powerpoint/2010/main" val="11018252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Пустой слайд" type="blank">
  <p:cSld name="BLANK">
    <p:spTree>
      <p:nvGrpSpPr>
        <p:cNvPr id="1" name="Shape 15"/>
        <p:cNvGrpSpPr/>
        <p:nvPr/>
      </p:nvGrpSpPr>
      <p:grpSpPr>
        <a:xfrm>
          <a:off x="0" y="0"/>
          <a:ext cx="0" cy="0"/>
          <a:chOff x="0" y="0"/>
          <a:chExt cx="0" cy="0"/>
        </a:xfrm>
      </p:grpSpPr>
      <p:sp>
        <p:nvSpPr>
          <p:cNvPr id="16" name="Google Shape;16;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Заголовок и вертикальный текст" type="vertTx">
  <p:cSld name="VERTICAL_TEXT">
    <p:spTree>
      <p:nvGrpSpPr>
        <p:cNvPr id="1" name="Shape 72"/>
        <p:cNvGrpSpPr/>
        <p:nvPr/>
      </p:nvGrpSpPr>
      <p:grpSpPr>
        <a:xfrm>
          <a:off x="0" y="0"/>
          <a:ext cx="0" cy="0"/>
          <a:chOff x="0" y="0"/>
          <a:chExt cx="0" cy="0"/>
        </a:xfrm>
      </p:grpSpPr>
      <p:sp>
        <p:nvSpPr>
          <p:cNvPr id="73" name="Google Shape;73;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Вертикальный заголовок и текст" type="vertTitleAndTx">
  <p:cSld name="VERTICAL_TITLE_AND_VERTICAL_TEXT">
    <p:spTree>
      <p:nvGrpSpPr>
        <p:cNvPr id="1" name="Shape 78"/>
        <p:cNvGrpSpPr/>
        <p:nvPr/>
      </p:nvGrpSpPr>
      <p:grpSpPr>
        <a:xfrm>
          <a:off x="0" y="0"/>
          <a:ext cx="0" cy="0"/>
          <a:chOff x="0" y="0"/>
          <a:chExt cx="0" cy="0"/>
        </a:xfrm>
      </p:grpSpPr>
      <p:sp>
        <p:nvSpPr>
          <p:cNvPr id="79" name="Google Shape;79;p3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Титульный слайд" type="title">
  <p:cSld name="TITLE">
    <p:spTree>
      <p:nvGrpSpPr>
        <p:cNvPr id="1" name="Shape 19"/>
        <p:cNvGrpSpPr/>
        <p:nvPr/>
      </p:nvGrpSpPr>
      <p:grpSpPr>
        <a:xfrm>
          <a:off x="0" y="0"/>
          <a:ext cx="0" cy="0"/>
          <a:chOff x="0" y="0"/>
          <a:chExt cx="0" cy="0"/>
        </a:xfrm>
      </p:grpSpPr>
      <p:sp>
        <p:nvSpPr>
          <p:cNvPr id="20" name="Google Shape;20;p2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2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2" name="Google Shape;22;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Заголовок и объект" type="obj">
  <p:cSld name="OBJECT">
    <p:spTree>
      <p:nvGrpSpPr>
        <p:cNvPr id="1" name="Shape 25"/>
        <p:cNvGrpSpPr/>
        <p:nvPr/>
      </p:nvGrpSpPr>
      <p:grpSpPr>
        <a:xfrm>
          <a:off x="0" y="0"/>
          <a:ext cx="0" cy="0"/>
          <a:chOff x="0" y="0"/>
          <a:chExt cx="0" cy="0"/>
        </a:xfrm>
      </p:grpSpPr>
      <p:sp>
        <p:nvSpPr>
          <p:cNvPr id="26" name="Google Shape;26;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Заголовок раздела" type="secHead">
  <p:cSld name="SECTION_HEADER">
    <p:spTree>
      <p:nvGrpSpPr>
        <p:cNvPr id="1" name="Shape 31"/>
        <p:cNvGrpSpPr/>
        <p:nvPr/>
      </p:nvGrpSpPr>
      <p:grpSpPr>
        <a:xfrm>
          <a:off x="0" y="0"/>
          <a:ext cx="0" cy="0"/>
          <a:chOff x="0" y="0"/>
          <a:chExt cx="0" cy="0"/>
        </a:xfrm>
      </p:grpSpPr>
      <p:sp>
        <p:nvSpPr>
          <p:cNvPr id="32" name="Google Shape;32;p2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4" name="Google Shape;34;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Два объекта" type="twoObj">
  <p:cSld name="TWO_OBJECTS">
    <p:spTree>
      <p:nvGrpSpPr>
        <p:cNvPr id="1" name="Shape 37"/>
        <p:cNvGrpSpPr/>
        <p:nvPr/>
      </p:nvGrpSpPr>
      <p:grpSpPr>
        <a:xfrm>
          <a:off x="0" y="0"/>
          <a:ext cx="0" cy="0"/>
          <a:chOff x="0" y="0"/>
          <a:chExt cx="0" cy="0"/>
        </a:xfrm>
      </p:grpSpPr>
      <p:sp>
        <p:nvSpPr>
          <p:cNvPr id="38" name="Google Shape;38;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Сравнение" type="twoTxTwoObj">
  <p:cSld name="TWO_OBJECTS_WITH_TEXT">
    <p:spTree>
      <p:nvGrpSpPr>
        <p:cNvPr id="1" name="Shape 44"/>
        <p:cNvGrpSpPr/>
        <p:nvPr/>
      </p:nvGrpSpPr>
      <p:grpSpPr>
        <a:xfrm>
          <a:off x="0" y="0"/>
          <a:ext cx="0" cy="0"/>
          <a:chOff x="0" y="0"/>
          <a:chExt cx="0" cy="0"/>
        </a:xfrm>
      </p:grpSpPr>
      <p:sp>
        <p:nvSpPr>
          <p:cNvPr id="45" name="Google Shape;45;p2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2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2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2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Только заголовок" type="titleOnly">
  <p:cSld name="TITLE_ONLY">
    <p:spTree>
      <p:nvGrpSpPr>
        <p:cNvPr id="1" name="Shape 53"/>
        <p:cNvGrpSpPr/>
        <p:nvPr/>
      </p:nvGrpSpPr>
      <p:grpSpPr>
        <a:xfrm>
          <a:off x="0" y="0"/>
          <a:ext cx="0" cy="0"/>
          <a:chOff x="0" y="0"/>
          <a:chExt cx="0" cy="0"/>
        </a:xfrm>
      </p:grpSpPr>
      <p:sp>
        <p:nvSpPr>
          <p:cNvPr id="54" name="Google Shape;54;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Объект с подписью" type="objTx">
  <p:cSld name="OBJECT_WITH_CAPTION_TEXT">
    <p:spTree>
      <p:nvGrpSpPr>
        <p:cNvPr id="1" name="Shape 58"/>
        <p:cNvGrpSpPr/>
        <p:nvPr/>
      </p:nvGrpSpPr>
      <p:grpSpPr>
        <a:xfrm>
          <a:off x="0" y="0"/>
          <a:ext cx="0" cy="0"/>
          <a:chOff x="0" y="0"/>
          <a:chExt cx="0" cy="0"/>
        </a:xfrm>
      </p:grpSpPr>
      <p:sp>
        <p:nvSpPr>
          <p:cNvPr id="59" name="Google Shape;59;p3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3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Рисунок с подписью" type="picTx">
  <p:cSld name="PICTURE_WITH_CAPTION_TEXT">
    <p:spTree>
      <p:nvGrpSpPr>
        <p:cNvPr id="1" name="Shape 65"/>
        <p:cNvGrpSpPr/>
        <p:nvPr/>
      </p:nvGrpSpPr>
      <p:grpSpPr>
        <a:xfrm>
          <a:off x="0" y="0"/>
          <a:ext cx="0" cy="0"/>
          <a:chOff x="0" y="0"/>
          <a:chExt cx="0" cy="0"/>
        </a:xfrm>
      </p:grpSpPr>
      <p:sp>
        <p:nvSpPr>
          <p:cNvPr id="66" name="Google Shape;66;p3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2"/>
          <p:cNvSpPr>
            <a:spLocks noGrp="1"/>
          </p:cNvSpPr>
          <p:nvPr>
            <p:ph type="pic" idx="2"/>
          </p:nvPr>
        </p:nvSpPr>
        <p:spPr>
          <a:xfrm>
            <a:off x="5183188" y="987425"/>
            <a:ext cx="6172200" cy="4873625"/>
          </a:xfrm>
          <a:prstGeom prst="rect">
            <a:avLst/>
          </a:prstGeom>
          <a:noFill/>
          <a:ln>
            <a:noFill/>
          </a:ln>
        </p:spPr>
      </p:sp>
      <p:sp>
        <p:nvSpPr>
          <p:cNvPr id="68" name="Google Shape;68;p3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uk-U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uk-U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3.png"/><Relationship Id="rId7"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png"/><Relationship Id="rId9"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png"/><Relationship Id="rId7"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7.jp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36.jpg"/><Relationship Id="rId5" Type="http://schemas.openxmlformats.org/officeDocument/2006/relationships/image" Target="../media/image35.jp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8" Type="http://schemas.openxmlformats.org/officeDocument/2006/relationships/image" Target="../media/image41.jpg"/><Relationship Id="rId3" Type="http://schemas.openxmlformats.org/officeDocument/2006/relationships/image" Target="../media/image1.png"/><Relationship Id="rId7" Type="http://schemas.openxmlformats.org/officeDocument/2006/relationships/image" Target="../media/image40.jp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39.jpg"/><Relationship Id="rId5" Type="http://schemas.openxmlformats.org/officeDocument/2006/relationships/image" Target="../media/image38.jpg"/><Relationship Id="rId10" Type="http://schemas.openxmlformats.org/officeDocument/2006/relationships/image" Target="../media/image43.jpg"/><Relationship Id="rId4" Type="http://schemas.openxmlformats.org/officeDocument/2006/relationships/image" Target="../media/image3.png"/><Relationship Id="rId9" Type="http://schemas.openxmlformats.org/officeDocument/2006/relationships/image" Target="../media/image4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0" name="Google Shape;90;p1"/>
          <p:cNvSpPr txBox="1"/>
          <p:nvPr/>
        </p:nvSpPr>
        <p:spPr>
          <a:xfrm>
            <a:off x="3687724" y="4498867"/>
            <a:ext cx="4816549" cy="70784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uk-UA" sz="4000" dirty="0">
                <a:solidFill>
                  <a:srgbClr val="182947"/>
                </a:solidFill>
                <a:latin typeface="Montserrat SemiBold" panose="00000700000000000000" pitchFamily="2" charset="-52"/>
              </a:rPr>
              <a:t>з</a:t>
            </a:r>
            <a:r>
              <a:rPr lang="uk-UA" sz="4000" b="0" i="0" u="none" strike="noStrike" cap="none" dirty="0">
                <a:solidFill>
                  <a:srgbClr val="182947"/>
                </a:solidFill>
                <a:latin typeface="Montserrat SemiBold" panose="00000700000000000000" pitchFamily="2" charset="-52"/>
                <a:sym typeface="Arial"/>
              </a:rPr>
              <a:t>а 2024 рік</a:t>
            </a:r>
            <a:endParaRPr sz="2000" dirty="0">
              <a:latin typeface="Montserrat SemiBold" panose="00000700000000000000" pitchFamily="2" charset="-52"/>
            </a:endParaRPr>
          </a:p>
        </p:txBody>
      </p:sp>
      <p:pic>
        <p:nvPicPr>
          <p:cNvPr id="3" name="Рисунок 2"/>
          <p:cNvPicPr>
            <a:picLocks noChangeAspect="1"/>
          </p:cNvPicPr>
          <p:nvPr/>
        </p:nvPicPr>
        <p:blipFill rotWithShape="1">
          <a:blip r:embed="rId4">
            <a:extLst>
              <a:ext uri="{28A0092B-C50C-407E-A947-70E740481C1C}">
                <a14:useLocalDpi xmlns:a14="http://schemas.microsoft.com/office/drawing/2010/main" val="0"/>
              </a:ext>
            </a:extLst>
          </a:blip>
          <a:srcRect t="73643"/>
          <a:stretch/>
        </p:blipFill>
        <p:spPr>
          <a:xfrm>
            <a:off x="0" y="0"/>
            <a:ext cx="12192000" cy="1807535"/>
          </a:xfrm>
          <a:prstGeom prst="rect">
            <a:avLst/>
          </a:prstGeom>
        </p:spPr>
      </p:pic>
      <p:pic>
        <p:nvPicPr>
          <p:cNvPr id="9" name="Google Shape;93;p1"/>
          <p:cNvPicPr preferRelativeResize="0"/>
          <p:nvPr/>
        </p:nvPicPr>
        <p:blipFill rotWithShape="1">
          <a:blip r:embed="rId5">
            <a:alphaModFix/>
          </a:blip>
          <a:srcRect/>
          <a:stretch/>
        </p:blipFill>
        <p:spPr>
          <a:xfrm>
            <a:off x="-961034" y="-154205"/>
            <a:ext cx="3807516" cy="3195118"/>
          </a:xfrm>
          <a:prstGeom prst="rect">
            <a:avLst/>
          </a:prstGeom>
          <a:noFill/>
          <a:ln>
            <a:noFill/>
          </a:ln>
        </p:spPr>
      </p:pic>
      <p:sp>
        <p:nvSpPr>
          <p:cNvPr id="4" name="Скругленный прямоугольник 3"/>
          <p:cNvSpPr/>
          <p:nvPr/>
        </p:nvSpPr>
        <p:spPr>
          <a:xfrm>
            <a:off x="3687725" y="3429000"/>
            <a:ext cx="4816549" cy="776178"/>
          </a:xfrm>
          <a:prstGeom prst="roundRect">
            <a:avLst>
              <a:gd name="adj" fmla="val 50000"/>
            </a:avLst>
          </a:prstGeom>
          <a:solidFill>
            <a:srgbClr val="182947"/>
          </a:solidFill>
          <a:ln w="28575">
            <a:solidFill>
              <a:srgbClr val="1829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5" name="TextBox 4"/>
          <p:cNvSpPr txBox="1"/>
          <p:nvPr/>
        </p:nvSpPr>
        <p:spPr>
          <a:xfrm>
            <a:off x="5386510" y="3463146"/>
            <a:ext cx="1418978" cy="707886"/>
          </a:xfrm>
          <a:prstGeom prst="rect">
            <a:avLst/>
          </a:prstGeom>
          <a:noFill/>
        </p:spPr>
        <p:txBody>
          <a:bodyPr wrap="none" rtlCol="0">
            <a:spAutoFit/>
          </a:bodyPr>
          <a:lstStyle/>
          <a:p>
            <a:r>
              <a:rPr lang="uk-UA" sz="4000" dirty="0">
                <a:solidFill>
                  <a:schemeClr val="bg1"/>
                </a:solidFill>
                <a:latin typeface="Montserrat ExtraBold" pitchFamily="2" charset="-52"/>
              </a:rPr>
              <a:t>ЗВІТ</a:t>
            </a:r>
          </a:p>
        </p:txBody>
      </p:sp>
      <p:sp>
        <p:nvSpPr>
          <p:cNvPr id="6" name="TextBox 5"/>
          <p:cNvSpPr txBox="1"/>
          <p:nvPr/>
        </p:nvSpPr>
        <p:spPr>
          <a:xfrm>
            <a:off x="1402406" y="642157"/>
            <a:ext cx="10806163" cy="523220"/>
          </a:xfrm>
          <a:prstGeom prst="rect">
            <a:avLst/>
          </a:prstGeom>
          <a:noFill/>
        </p:spPr>
        <p:txBody>
          <a:bodyPr wrap="none" rtlCol="0">
            <a:spAutoFit/>
          </a:bodyPr>
          <a:lstStyle/>
          <a:p>
            <a:r>
              <a:rPr lang="uk-UA" sz="2800" dirty="0">
                <a:solidFill>
                  <a:schemeClr val="bg1"/>
                </a:solidFill>
                <a:latin typeface="Montserrat SemiBold" pitchFamily="2" charset="-52"/>
              </a:rPr>
              <a:t>ПОЛІЦЕЙСЬКИЙ ОФІЦЕР КРАСНОКУТСЬКОЇ ГРОМАДИ</a:t>
            </a:r>
          </a:p>
        </p:txBody>
      </p:sp>
    </p:spTree>
    <p:extLst>
      <p:ext uri="{BB962C8B-B14F-4D97-AF65-F5344CB8AC3E}">
        <p14:creationId xmlns:p14="http://schemas.microsoft.com/office/powerpoint/2010/main" val="11089103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90" name="Google Shape;90;p1"/>
          <p:cNvSpPr txBox="1"/>
          <p:nvPr/>
        </p:nvSpPr>
        <p:spPr>
          <a:xfrm>
            <a:off x="3687724" y="4498867"/>
            <a:ext cx="4816549" cy="70784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uk-UA" sz="4000" dirty="0">
                <a:solidFill>
                  <a:srgbClr val="182947"/>
                </a:solidFill>
                <a:latin typeface="Montserrat SemiBold" panose="00000700000000000000" pitchFamily="2" charset="-52"/>
              </a:rPr>
              <a:t>з</a:t>
            </a:r>
            <a:r>
              <a:rPr lang="uk-UA" sz="4000" b="0" i="0" u="none" strike="noStrike" cap="none" dirty="0">
                <a:solidFill>
                  <a:srgbClr val="182947"/>
                </a:solidFill>
                <a:latin typeface="Montserrat SemiBold" panose="00000700000000000000" pitchFamily="2" charset="-52"/>
                <a:sym typeface="Arial"/>
              </a:rPr>
              <a:t>а 2024 рік</a:t>
            </a:r>
            <a:endParaRPr sz="2000" dirty="0">
              <a:latin typeface="Montserrat SemiBold" panose="00000700000000000000" pitchFamily="2" charset="-52"/>
            </a:endParaRPr>
          </a:p>
        </p:txBody>
      </p:sp>
      <p:pic>
        <p:nvPicPr>
          <p:cNvPr id="9" name="Google Shape;93;p1"/>
          <p:cNvPicPr preferRelativeResize="0"/>
          <p:nvPr/>
        </p:nvPicPr>
        <p:blipFill rotWithShape="1">
          <a:blip r:embed="rId3">
            <a:alphaModFix/>
          </a:blip>
          <a:srcRect/>
          <a:stretch/>
        </p:blipFill>
        <p:spPr>
          <a:xfrm>
            <a:off x="-961034" y="-154205"/>
            <a:ext cx="3807516" cy="3195118"/>
          </a:xfrm>
          <a:prstGeom prst="rect">
            <a:avLst/>
          </a:prstGeom>
          <a:noFill/>
          <a:ln>
            <a:noFill/>
          </a:ln>
        </p:spPr>
      </p:pic>
      <p:sp>
        <p:nvSpPr>
          <p:cNvPr id="4" name="Скругленный прямоугольник 3"/>
          <p:cNvSpPr/>
          <p:nvPr/>
        </p:nvSpPr>
        <p:spPr>
          <a:xfrm>
            <a:off x="3687725" y="3429000"/>
            <a:ext cx="4816549" cy="776178"/>
          </a:xfrm>
          <a:prstGeom prst="roundRect">
            <a:avLst/>
          </a:prstGeom>
          <a:solidFill>
            <a:srgbClr val="182947"/>
          </a:solidFill>
          <a:ln w="28575">
            <a:solidFill>
              <a:srgbClr val="1829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5" name="TextBox 4"/>
          <p:cNvSpPr txBox="1"/>
          <p:nvPr/>
        </p:nvSpPr>
        <p:spPr>
          <a:xfrm>
            <a:off x="5386510" y="3463146"/>
            <a:ext cx="1418978" cy="707886"/>
          </a:xfrm>
          <a:prstGeom prst="rect">
            <a:avLst/>
          </a:prstGeom>
          <a:noFill/>
        </p:spPr>
        <p:txBody>
          <a:bodyPr wrap="none" rtlCol="0">
            <a:spAutoFit/>
          </a:bodyPr>
          <a:lstStyle/>
          <a:p>
            <a:r>
              <a:rPr lang="uk-UA" sz="4000" dirty="0">
                <a:solidFill>
                  <a:schemeClr val="bg1"/>
                </a:solidFill>
                <a:latin typeface="Montserrat ExtraBold" pitchFamily="2" charset="-52"/>
              </a:rPr>
              <a:t>ЗВІТ</a:t>
            </a:r>
          </a:p>
        </p:txBody>
      </p:sp>
      <p:sp>
        <p:nvSpPr>
          <p:cNvPr id="6" name="TextBox 5"/>
          <p:cNvSpPr txBox="1"/>
          <p:nvPr/>
        </p:nvSpPr>
        <p:spPr>
          <a:xfrm>
            <a:off x="1642349" y="642157"/>
            <a:ext cx="4681090" cy="523220"/>
          </a:xfrm>
          <a:prstGeom prst="rect">
            <a:avLst/>
          </a:prstGeom>
          <a:noFill/>
        </p:spPr>
        <p:txBody>
          <a:bodyPr wrap="none" rtlCol="0">
            <a:spAutoFit/>
          </a:bodyPr>
          <a:lstStyle/>
          <a:p>
            <a:r>
              <a:rPr lang="uk-UA" sz="2800" dirty="0">
                <a:solidFill>
                  <a:srgbClr val="FF0000"/>
                </a:solidFill>
                <a:latin typeface="Montserrat SemiBold" pitchFamily="2" charset="-52"/>
              </a:rPr>
              <a:t>БУЧАНСЬКА</a:t>
            </a:r>
            <a:r>
              <a:rPr lang="uk-UA" sz="2800" dirty="0">
                <a:solidFill>
                  <a:schemeClr val="bg1"/>
                </a:solidFill>
                <a:latin typeface="Montserrat SemiBold" pitchFamily="2" charset="-52"/>
              </a:rPr>
              <a:t> ГРОМАДИ</a:t>
            </a:r>
          </a:p>
        </p:txBody>
      </p:sp>
      <p:pic>
        <p:nvPicPr>
          <p:cNvPr id="2" name="Рисунок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423" y="0"/>
            <a:ext cx="12192000" cy="6858000"/>
          </a:xfrm>
          <a:prstGeom prst="rect">
            <a:avLst/>
          </a:prstGeom>
        </p:spPr>
      </p:pic>
      <p:pic>
        <p:nvPicPr>
          <p:cNvPr id="10" name="Google Shape;93;p1"/>
          <p:cNvPicPr preferRelativeResize="0"/>
          <p:nvPr/>
        </p:nvPicPr>
        <p:blipFill rotWithShape="1">
          <a:blip r:embed="rId3">
            <a:alphaModFix/>
          </a:blip>
          <a:srcRect/>
          <a:stretch/>
        </p:blipFill>
        <p:spPr>
          <a:xfrm>
            <a:off x="-984617" y="-132362"/>
            <a:ext cx="3807516" cy="3195118"/>
          </a:xfrm>
          <a:prstGeom prst="rect">
            <a:avLst/>
          </a:prstGeom>
          <a:noFill/>
          <a:ln>
            <a:noFill/>
          </a:ln>
        </p:spPr>
      </p:pic>
      <p:sp>
        <p:nvSpPr>
          <p:cNvPr id="11" name="Скругленный прямоугольник 10"/>
          <p:cNvSpPr/>
          <p:nvPr/>
        </p:nvSpPr>
        <p:spPr>
          <a:xfrm>
            <a:off x="1602680" y="526652"/>
            <a:ext cx="4221177" cy="725839"/>
          </a:xfrm>
          <a:prstGeom prst="roundRect">
            <a:avLst>
              <a:gd name="adj" fmla="val 50000"/>
            </a:avLst>
          </a:prstGeom>
          <a:solidFill>
            <a:srgbClr val="182947"/>
          </a:solidFill>
          <a:ln w="28575">
            <a:solidFill>
              <a:srgbClr val="1829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12" name="TextBox 11"/>
          <p:cNvSpPr txBox="1"/>
          <p:nvPr/>
        </p:nvSpPr>
        <p:spPr>
          <a:xfrm>
            <a:off x="2059406" y="614506"/>
            <a:ext cx="3373039" cy="523220"/>
          </a:xfrm>
          <a:prstGeom prst="rect">
            <a:avLst/>
          </a:prstGeom>
          <a:noFill/>
        </p:spPr>
        <p:txBody>
          <a:bodyPr wrap="none" rtlCol="0">
            <a:spAutoFit/>
          </a:bodyPr>
          <a:lstStyle/>
          <a:p>
            <a:r>
              <a:rPr lang="uk-UA" sz="2800" dirty="0">
                <a:solidFill>
                  <a:schemeClr val="bg1"/>
                </a:solidFill>
                <a:latin typeface="Montserrat SemiBold" pitchFamily="2" charset="-52"/>
              </a:rPr>
              <a:t>ПРОФІЛАКТИКА</a:t>
            </a:r>
          </a:p>
        </p:txBody>
      </p:sp>
      <p:sp>
        <p:nvSpPr>
          <p:cNvPr id="43" name="Скругленный прямоугольник 42"/>
          <p:cNvSpPr/>
          <p:nvPr/>
        </p:nvSpPr>
        <p:spPr>
          <a:xfrm>
            <a:off x="6096001" y="526651"/>
            <a:ext cx="2797628" cy="725840"/>
          </a:xfrm>
          <a:prstGeom prst="roundRect">
            <a:avLst>
              <a:gd name="adj" fmla="val 50000"/>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44" name="Google Shape;100;p2"/>
          <p:cNvSpPr txBox="1"/>
          <p:nvPr/>
        </p:nvSpPr>
        <p:spPr>
          <a:xfrm>
            <a:off x="6234909" y="658759"/>
            <a:ext cx="2658720"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2400" b="1" dirty="0">
                <a:solidFill>
                  <a:srgbClr val="FFC000"/>
                </a:solidFill>
                <a:latin typeface="Montserrat Medium" panose="00000600000000000000" pitchFamily="2" charset="-52"/>
                <a:ea typeface="Proxima Nova"/>
                <a:cs typeface="Proxima Nova"/>
                <a:sym typeface="Proxima Nova"/>
              </a:rPr>
              <a:t>БЛАГОУСТРІЙ</a:t>
            </a:r>
            <a:endParaRPr sz="2400" b="1" dirty="0">
              <a:solidFill>
                <a:srgbClr val="FFC000"/>
              </a:solidFill>
              <a:latin typeface="Montserrat Medium" panose="00000600000000000000" pitchFamily="2" charset="-52"/>
              <a:ea typeface="Proxima Nova"/>
              <a:cs typeface="Proxima Nova"/>
              <a:sym typeface="Proxima Nova"/>
            </a:endParaRPr>
          </a:p>
        </p:txBody>
      </p:sp>
      <p:pic>
        <p:nvPicPr>
          <p:cNvPr id="35" name="Рисунок 3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38031" y="4213980"/>
            <a:ext cx="4704877" cy="2632501"/>
          </a:xfrm>
          <a:prstGeom prst="rect">
            <a:avLst/>
          </a:prstGeom>
        </p:spPr>
      </p:pic>
      <p:sp>
        <p:nvSpPr>
          <p:cNvPr id="36" name="TextBox 35"/>
          <p:cNvSpPr txBox="1"/>
          <p:nvPr/>
        </p:nvSpPr>
        <p:spPr>
          <a:xfrm>
            <a:off x="539405" y="2028102"/>
            <a:ext cx="4015747" cy="2062103"/>
          </a:xfrm>
          <a:prstGeom prst="rect">
            <a:avLst/>
          </a:prstGeom>
          <a:noFill/>
        </p:spPr>
        <p:txBody>
          <a:bodyPr wrap="square" rtlCol="0">
            <a:spAutoFit/>
          </a:bodyPr>
          <a:lstStyle/>
          <a:p>
            <a:pPr algn="ctr"/>
            <a:r>
              <a:rPr lang="uk-UA" sz="1600" b="1" dirty="0">
                <a:solidFill>
                  <a:srgbClr val="182947"/>
                </a:solidFill>
                <a:latin typeface="Montserrat Medium" pitchFamily="2" charset="-52"/>
              </a:rPr>
              <a:t>Спільно</a:t>
            </a:r>
          </a:p>
          <a:p>
            <a:pPr algn="ctr"/>
            <a:r>
              <a:rPr lang="uk-UA" sz="1600" b="1" dirty="0">
                <a:solidFill>
                  <a:srgbClr val="182947"/>
                </a:solidFill>
                <a:latin typeface="Montserrat Medium" pitchFamily="2" charset="-52"/>
              </a:rPr>
              <a:t>організували/ініціювали/ провели такі профілактичні заходи:</a:t>
            </a:r>
          </a:p>
          <a:p>
            <a:pPr algn="ctr"/>
            <a:r>
              <a:rPr lang="uk-UA" sz="1600" b="1" dirty="0">
                <a:solidFill>
                  <a:srgbClr val="182947"/>
                </a:solidFill>
                <a:latin typeface="Montserrat Medium" pitchFamily="2" charset="-52"/>
              </a:rPr>
              <a:t>Спільно із старостами </a:t>
            </a:r>
            <a:r>
              <a:rPr lang="uk-UA" sz="1600" b="1" dirty="0" err="1">
                <a:solidFill>
                  <a:srgbClr val="182947"/>
                </a:solidFill>
                <a:latin typeface="Montserrat Medium" pitchFamily="2" charset="-52"/>
              </a:rPr>
              <a:t>старостинських</a:t>
            </a:r>
            <a:r>
              <a:rPr lang="uk-UA" sz="1600" b="1" dirty="0">
                <a:solidFill>
                  <a:srgbClr val="182947"/>
                </a:solidFill>
                <a:latin typeface="Montserrat Medium" pitchFamily="2" charset="-52"/>
              </a:rPr>
              <a:t> округів, проводилася робота, щодо забезпечення чистоти </a:t>
            </a:r>
            <a:r>
              <a:rPr lang="uk-UA" sz="1600" b="1" dirty="0" err="1">
                <a:solidFill>
                  <a:srgbClr val="182947"/>
                </a:solidFill>
                <a:latin typeface="Montserrat Medium" pitchFamily="2" charset="-52"/>
              </a:rPr>
              <a:t>придворових</a:t>
            </a:r>
            <a:r>
              <a:rPr lang="uk-UA" sz="1600" b="1" dirty="0">
                <a:solidFill>
                  <a:srgbClr val="182947"/>
                </a:solidFill>
                <a:latin typeface="Montserrat Medium" pitchFamily="2" charset="-52"/>
              </a:rPr>
              <a:t> територій</a:t>
            </a:r>
          </a:p>
        </p:txBody>
      </p:sp>
      <p:sp>
        <p:nvSpPr>
          <p:cNvPr id="3" name="Скругленный прямоугольник 2"/>
          <p:cNvSpPr/>
          <p:nvPr/>
        </p:nvSpPr>
        <p:spPr>
          <a:xfrm>
            <a:off x="423557" y="1872343"/>
            <a:ext cx="4247444" cy="4354286"/>
          </a:xfrm>
          <a:prstGeom prst="roundRect">
            <a:avLst/>
          </a:prstGeom>
          <a:noFill/>
          <a:ln>
            <a:solidFill>
              <a:srgbClr val="1829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grpSp>
        <p:nvGrpSpPr>
          <p:cNvPr id="52" name="Группа 51"/>
          <p:cNvGrpSpPr/>
          <p:nvPr/>
        </p:nvGrpSpPr>
        <p:grpSpPr>
          <a:xfrm>
            <a:off x="5112465" y="2994932"/>
            <a:ext cx="1916224" cy="868135"/>
            <a:chOff x="1642349" y="1880882"/>
            <a:chExt cx="2346721" cy="868135"/>
          </a:xfrm>
        </p:grpSpPr>
        <p:sp>
          <p:nvSpPr>
            <p:cNvPr id="65" name="Скругленный прямоугольник 64"/>
            <p:cNvSpPr/>
            <p:nvPr/>
          </p:nvSpPr>
          <p:spPr>
            <a:xfrm>
              <a:off x="1642349" y="1880882"/>
              <a:ext cx="2346721" cy="868135"/>
            </a:xfrm>
            <a:prstGeom prst="roundRect">
              <a:avLst>
                <a:gd name="adj" fmla="val 50000"/>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66" name="TextBox 65"/>
            <p:cNvSpPr txBox="1"/>
            <p:nvPr/>
          </p:nvSpPr>
          <p:spPr>
            <a:xfrm>
              <a:off x="2384427" y="1968998"/>
              <a:ext cx="605038" cy="707886"/>
            </a:xfrm>
            <a:prstGeom prst="rect">
              <a:avLst/>
            </a:prstGeom>
            <a:noFill/>
          </p:spPr>
          <p:txBody>
            <a:bodyPr wrap="none" rtlCol="0">
              <a:spAutoFit/>
            </a:bodyPr>
            <a:lstStyle/>
            <a:p>
              <a:r>
                <a:rPr lang="uk-UA" sz="4000" dirty="0">
                  <a:solidFill>
                    <a:srgbClr val="FFC000"/>
                  </a:solidFill>
                  <a:latin typeface="Montserrat ExtraBold" pitchFamily="2" charset="-52"/>
                </a:rPr>
                <a:t>3</a:t>
              </a:r>
            </a:p>
          </p:txBody>
        </p:sp>
      </p:grpSp>
      <p:pic>
        <p:nvPicPr>
          <p:cNvPr id="67" name="Google Shape;169;p6"/>
          <p:cNvPicPr preferRelativeResize="0"/>
          <p:nvPr/>
        </p:nvPicPr>
        <p:blipFill rotWithShape="1">
          <a:blip r:embed="rId6">
            <a:alphaModFix/>
          </a:blip>
          <a:srcRect/>
          <a:stretch/>
        </p:blipFill>
        <p:spPr>
          <a:xfrm>
            <a:off x="5593828" y="1889397"/>
            <a:ext cx="993282" cy="1046232"/>
          </a:xfrm>
          <a:prstGeom prst="rect">
            <a:avLst/>
          </a:prstGeom>
          <a:noFill/>
          <a:ln>
            <a:noFill/>
          </a:ln>
        </p:spPr>
      </p:pic>
    </p:spTree>
    <p:extLst>
      <p:ext uri="{BB962C8B-B14F-4D97-AF65-F5344CB8AC3E}">
        <p14:creationId xmlns:p14="http://schemas.microsoft.com/office/powerpoint/2010/main" val="12816254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90" name="Google Shape;90;p1"/>
          <p:cNvSpPr txBox="1"/>
          <p:nvPr/>
        </p:nvSpPr>
        <p:spPr>
          <a:xfrm>
            <a:off x="3687724" y="4498867"/>
            <a:ext cx="4816549" cy="70784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uk-UA" sz="4000" dirty="0">
                <a:solidFill>
                  <a:srgbClr val="182947"/>
                </a:solidFill>
                <a:latin typeface="Montserrat SemiBold" panose="00000700000000000000" pitchFamily="2" charset="-52"/>
              </a:rPr>
              <a:t>з</a:t>
            </a:r>
            <a:r>
              <a:rPr lang="uk-UA" sz="4000" b="0" i="0" u="none" strike="noStrike" cap="none" dirty="0">
                <a:solidFill>
                  <a:srgbClr val="182947"/>
                </a:solidFill>
                <a:latin typeface="Montserrat SemiBold" panose="00000700000000000000" pitchFamily="2" charset="-52"/>
                <a:sym typeface="Arial"/>
              </a:rPr>
              <a:t>а 2024 рік</a:t>
            </a:r>
            <a:endParaRPr sz="2000" dirty="0">
              <a:latin typeface="Montserrat SemiBold" panose="00000700000000000000" pitchFamily="2" charset="-52"/>
            </a:endParaRPr>
          </a:p>
        </p:txBody>
      </p:sp>
      <p:pic>
        <p:nvPicPr>
          <p:cNvPr id="9" name="Google Shape;93;p1"/>
          <p:cNvPicPr preferRelativeResize="0"/>
          <p:nvPr/>
        </p:nvPicPr>
        <p:blipFill rotWithShape="1">
          <a:blip r:embed="rId3">
            <a:alphaModFix/>
          </a:blip>
          <a:srcRect/>
          <a:stretch/>
        </p:blipFill>
        <p:spPr>
          <a:xfrm>
            <a:off x="-961034" y="-154205"/>
            <a:ext cx="3807516" cy="3195118"/>
          </a:xfrm>
          <a:prstGeom prst="rect">
            <a:avLst/>
          </a:prstGeom>
          <a:noFill/>
          <a:ln>
            <a:noFill/>
          </a:ln>
        </p:spPr>
      </p:pic>
      <p:sp>
        <p:nvSpPr>
          <p:cNvPr id="4" name="Скругленный прямоугольник 3"/>
          <p:cNvSpPr/>
          <p:nvPr/>
        </p:nvSpPr>
        <p:spPr>
          <a:xfrm>
            <a:off x="3687725" y="3429000"/>
            <a:ext cx="4816549" cy="776178"/>
          </a:xfrm>
          <a:prstGeom prst="roundRect">
            <a:avLst/>
          </a:prstGeom>
          <a:solidFill>
            <a:srgbClr val="182947"/>
          </a:solidFill>
          <a:ln w="28575">
            <a:solidFill>
              <a:srgbClr val="1829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5" name="TextBox 4"/>
          <p:cNvSpPr txBox="1"/>
          <p:nvPr/>
        </p:nvSpPr>
        <p:spPr>
          <a:xfrm>
            <a:off x="5386510" y="3463146"/>
            <a:ext cx="1418978" cy="707886"/>
          </a:xfrm>
          <a:prstGeom prst="rect">
            <a:avLst/>
          </a:prstGeom>
          <a:noFill/>
        </p:spPr>
        <p:txBody>
          <a:bodyPr wrap="none" rtlCol="0">
            <a:spAutoFit/>
          </a:bodyPr>
          <a:lstStyle/>
          <a:p>
            <a:r>
              <a:rPr lang="uk-UA" sz="4000" dirty="0">
                <a:solidFill>
                  <a:schemeClr val="bg1"/>
                </a:solidFill>
                <a:latin typeface="Montserrat ExtraBold" pitchFamily="2" charset="-52"/>
              </a:rPr>
              <a:t>ЗВІТ</a:t>
            </a:r>
          </a:p>
        </p:txBody>
      </p:sp>
      <p:sp>
        <p:nvSpPr>
          <p:cNvPr id="6" name="TextBox 5"/>
          <p:cNvSpPr txBox="1"/>
          <p:nvPr/>
        </p:nvSpPr>
        <p:spPr>
          <a:xfrm>
            <a:off x="1642349" y="642157"/>
            <a:ext cx="4681090" cy="523220"/>
          </a:xfrm>
          <a:prstGeom prst="rect">
            <a:avLst/>
          </a:prstGeom>
          <a:noFill/>
        </p:spPr>
        <p:txBody>
          <a:bodyPr wrap="none" rtlCol="0">
            <a:spAutoFit/>
          </a:bodyPr>
          <a:lstStyle/>
          <a:p>
            <a:r>
              <a:rPr lang="uk-UA" sz="2800" dirty="0">
                <a:solidFill>
                  <a:srgbClr val="FF0000"/>
                </a:solidFill>
                <a:latin typeface="Montserrat SemiBold" pitchFamily="2" charset="-52"/>
              </a:rPr>
              <a:t>БУЧАНСЬКА</a:t>
            </a:r>
            <a:r>
              <a:rPr lang="uk-UA" sz="2800" dirty="0">
                <a:solidFill>
                  <a:schemeClr val="bg1"/>
                </a:solidFill>
                <a:latin typeface="Montserrat SemiBold" pitchFamily="2" charset="-52"/>
              </a:rPr>
              <a:t> ГРОМАДИ</a:t>
            </a:r>
          </a:p>
        </p:txBody>
      </p:sp>
      <p:pic>
        <p:nvPicPr>
          <p:cNvPr id="2" name="Рисунок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Google Shape;93;p1"/>
          <p:cNvPicPr preferRelativeResize="0"/>
          <p:nvPr/>
        </p:nvPicPr>
        <p:blipFill rotWithShape="1">
          <a:blip r:embed="rId3">
            <a:alphaModFix/>
          </a:blip>
          <a:srcRect/>
          <a:stretch/>
        </p:blipFill>
        <p:spPr>
          <a:xfrm>
            <a:off x="-984617" y="-132362"/>
            <a:ext cx="3807516" cy="3195118"/>
          </a:xfrm>
          <a:prstGeom prst="rect">
            <a:avLst/>
          </a:prstGeom>
          <a:noFill/>
          <a:ln>
            <a:noFill/>
          </a:ln>
        </p:spPr>
      </p:pic>
      <p:sp>
        <p:nvSpPr>
          <p:cNvPr id="11" name="Скругленный прямоугольник 10"/>
          <p:cNvSpPr/>
          <p:nvPr/>
        </p:nvSpPr>
        <p:spPr>
          <a:xfrm>
            <a:off x="1602680" y="526652"/>
            <a:ext cx="4221177" cy="725839"/>
          </a:xfrm>
          <a:prstGeom prst="roundRect">
            <a:avLst>
              <a:gd name="adj" fmla="val 50000"/>
            </a:avLst>
          </a:prstGeom>
          <a:solidFill>
            <a:srgbClr val="182947"/>
          </a:solidFill>
          <a:ln w="28575">
            <a:solidFill>
              <a:srgbClr val="1829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12" name="TextBox 11"/>
          <p:cNvSpPr txBox="1"/>
          <p:nvPr/>
        </p:nvSpPr>
        <p:spPr>
          <a:xfrm>
            <a:off x="2059406" y="614506"/>
            <a:ext cx="3373039" cy="523220"/>
          </a:xfrm>
          <a:prstGeom prst="rect">
            <a:avLst/>
          </a:prstGeom>
          <a:noFill/>
        </p:spPr>
        <p:txBody>
          <a:bodyPr wrap="none" rtlCol="0">
            <a:spAutoFit/>
          </a:bodyPr>
          <a:lstStyle/>
          <a:p>
            <a:r>
              <a:rPr lang="uk-UA" sz="2800" dirty="0">
                <a:solidFill>
                  <a:schemeClr val="bg1"/>
                </a:solidFill>
                <a:latin typeface="Montserrat SemiBold" pitchFamily="2" charset="-52"/>
              </a:rPr>
              <a:t>ПРОФІЛАКТИКА</a:t>
            </a:r>
          </a:p>
        </p:txBody>
      </p:sp>
      <p:sp>
        <p:nvSpPr>
          <p:cNvPr id="43" name="Скругленный прямоугольник 42"/>
          <p:cNvSpPr/>
          <p:nvPr/>
        </p:nvSpPr>
        <p:spPr>
          <a:xfrm>
            <a:off x="6096000" y="526651"/>
            <a:ext cx="4452257" cy="725840"/>
          </a:xfrm>
          <a:prstGeom prst="roundRect">
            <a:avLst>
              <a:gd name="adj" fmla="val 50000"/>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44" name="Google Shape;100;p2"/>
          <p:cNvSpPr txBox="1"/>
          <p:nvPr/>
        </p:nvSpPr>
        <p:spPr>
          <a:xfrm>
            <a:off x="6234909" y="658759"/>
            <a:ext cx="4313348"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2400" b="1" dirty="0">
                <a:solidFill>
                  <a:srgbClr val="FFC000"/>
                </a:solidFill>
                <a:latin typeface="Montserrat Medium" panose="00000600000000000000" pitchFamily="2" charset="-52"/>
                <a:ea typeface="Proxima Nova"/>
                <a:cs typeface="Proxima Nova"/>
                <a:sym typeface="Proxima Nova"/>
              </a:rPr>
              <a:t>ГРОМАДСЬКА БЕЗПЕКА</a:t>
            </a:r>
            <a:endParaRPr sz="2400" b="1" dirty="0">
              <a:solidFill>
                <a:srgbClr val="FFC000"/>
              </a:solidFill>
              <a:latin typeface="Montserrat Medium" panose="00000600000000000000" pitchFamily="2" charset="-52"/>
              <a:ea typeface="Proxima Nova"/>
              <a:cs typeface="Proxima Nova"/>
              <a:sym typeface="Proxima Nova"/>
            </a:endParaRPr>
          </a:p>
        </p:txBody>
      </p:sp>
      <p:grpSp>
        <p:nvGrpSpPr>
          <p:cNvPr id="8" name="Группа 7"/>
          <p:cNvGrpSpPr/>
          <p:nvPr/>
        </p:nvGrpSpPr>
        <p:grpSpPr>
          <a:xfrm>
            <a:off x="760432" y="1883797"/>
            <a:ext cx="11551310" cy="4409279"/>
            <a:chOff x="248804" y="1985610"/>
            <a:chExt cx="12068314" cy="4409279"/>
          </a:xfrm>
        </p:grpSpPr>
        <p:sp>
          <p:nvSpPr>
            <p:cNvPr id="22" name="Google Shape;204;p8"/>
            <p:cNvSpPr txBox="1"/>
            <p:nvPr/>
          </p:nvSpPr>
          <p:spPr>
            <a:xfrm>
              <a:off x="2207978" y="1985610"/>
              <a:ext cx="9456484" cy="86173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uk-UA" sz="1800" b="1" dirty="0">
                  <a:solidFill>
                    <a:srgbClr val="182947"/>
                  </a:solidFill>
                  <a:latin typeface="Montserrat Medium" panose="00000600000000000000" pitchFamily="2" charset="-52"/>
                  <a:ea typeface="Proxima Nova"/>
                  <a:cs typeface="Proxima Nova"/>
                  <a:sym typeface="Proxima Nova"/>
                </a:rPr>
                <a:t>СТ. 192 КУпАП </a:t>
              </a:r>
              <a:endParaRPr dirty="0">
                <a:latin typeface="Montserrat Medium" panose="00000600000000000000" pitchFamily="2" charset="-52"/>
              </a:endParaRPr>
            </a:p>
            <a:p>
              <a:pPr marL="0" marR="0" lvl="0" indent="0" algn="just" rtl="0">
                <a:spcBef>
                  <a:spcPts val="0"/>
                </a:spcBef>
                <a:spcAft>
                  <a:spcPts val="0"/>
                </a:spcAft>
                <a:buNone/>
              </a:pPr>
              <a:r>
                <a:rPr lang="uk-UA" sz="1600" dirty="0">
                  <a:solidFill>
                    <a:srgbClr val="182947"/>
                  </a:solidFill>
                  <a:latin typeface="Montserrat Light" panose="00000400000000000000" pitchFamily="2" charset="-52"/>
                  <a:ea typeface="Proxima Nova"/>
                  <a:cs typeface="Proxima Nova"/>
                  <a:sym typeface="Proxima Nova"/>
                </a:rPr>
                <a:t>Незаконні виробництво, придбання, зберігання, перевезення, пересилання</a:t>
              </a:r>
              <a:endParaRPr sz="1600" dirty="0">
                <a:latin typeface="Montserrat Light" panose="00000400000000000000" pitchFamily="2" charset="-52"/>
              </a:endParaRPr>
            </a:p>
            <a:p>
              <a:pPr marL="0" marR="0" lvl="0" indent="0" algn="just" rtl="0">
                <a:spcBef>
                  <a:spcPts val="0"/>
                </a:spcBef>
                <a:spcAft>
                  <a:spcPts val="0"/>
                </a:spcAft>
                <a:buNone/>
              </a:pPr>
              <a:r>
                <a:rPr lang="uk-UA" sz="1600" dirty="0">
                  <a:solidFill>
                    <a:srgbClr val="182947"/>
                  </a:solidFill>
                  <a:latin typeface="Montserrat Light" panose="00000400000000000000" pitchFamily="2" charset="-52"/>
                  <a:ea typeface="Proxima Nova"/>
                  <a:cs typeface="Proxima Nova"/>
                  <a:sym typeface="Proxima Nova"/>
                </a:rPr>
                <a:t>наркотичних засобів без мети збуту в невеликих розмірів</a:t>
              </a:r>
              <a:endParaRPr sz="1600" dirty="0">
                <a:solidFill>
                  <a:srgbClr val="182947"/>
                </a:solidFill>
                <a:latin typeface="Montserrat Light" panose="00000400000000000000" pitchFamily="2" charset="-52"/>
                <a:ea typeface="Proxima Nova"/>
                <a:cs typeface="Proxima Nova"/>
                <a:sym typeface="Proxima Nova"/>
              </a:endParaRPr>
            </a:p>
          </p:txBody>
        </p:sp>
        <p:sp>
          <p:nvSpPr>
            <p:cNvPr id="23" name="Google Shape;208;p8"/>
            <p:cNvSpPr txBox="1"/>
            <p:nvPr/>
          </p:nvSpPr>
          <p:spPr>
            <a:xfrm>
              <a:off x="2207977" y="3016552"/>
              <a:ext cx="5226128" cy="61551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800" b="1" dirty="0">
                  <a:solidFill>
                    <a:srgbClr val="182947"/>
                  </a:solidFill>
                  <a:latin typeface="Montserrat SemiBold" panose="00000700000000000000" pitchFamily="2" charset="-52"/>
                  <a:ea typeface="Proxima Nova"/>
                  <a:cs typeface="Proxima Nova"/>
                  <a:sym typeface="Proxima Nova"/>
                </a:rPr>
                <a:t>СТ. 51 КУпАП</a:t>
              </a:r>
              <a:endParaRPr dirty="0">
                <a:latin typeface="Montserrat SemiBold" panose="00000700000000000000" pitchFamily="2" charset="-52"/>
              </a:endParaRPr>
            </a:p>
            <a:p>
              <a:pPr marL="0" marR="0" lvl="0" indent="0" algn="l" rtl="0">
                <a:spcBef>
                  <a:spcPts val="0"/>
                </a:spcBef>
                <a:spcAft>
                  <a:spcPts val="0"/>
                </a:spcAft>
                <a:buNone/>
              </a:pPr>
              <a:r>
                <a:rPr lang="uk-UA" sz="1600" dirty="0">
                  <a:solidFill>
                    <a:srgbClr val="182947"/>
                  </a:solidFill>
                  <a:latin typeface="Montserrat Light" panose="00000400000000000000" pitchFamily="2" charset="-52"/>
                  <a:ea typeface="Proxima Nova"/>
                  <a:cs typeface="Proxima Nova"/>
                  <a:sym typeface="Proxima Nova"/>
                </a:rPr>
                <a:t>Дрібне викрадення чужого майна</a:t>
              </a:r>
              <a:endParaRPr sz="1600" dirty="0">
                <a:solidFill>
                  <a:srgbClr val="182947"/>
                </a:solidFill>
                <a:latin typeface="Montserrat Light" panose="00000400000000000000" pitchFamily="2" charset="-52"/>
                <a:ea typeface="Proxima Nova"/>
                <a:cs typeface="Proxima Nova"/>
                <a:sym typeface="Proxima Nova"/>
              </a:endParaRPr>
            </a:p>
          </p:txBody>
        </p:sp>
        <p:sp>
          <p:nvSpPr>
            <p:cNvPr id="24" name="Google Shape;210;p8"/>
            <p:cNvSpPr txBox="1"/>
            <p:nvPr/>
          </p:nvSpPr>
          <p:spPr>
            <a:xfrm>
              <a:off x="2209689" y="3811427"/>
              <a:ext cx="9456485" cy="86173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800" dirty="0">
                  <a:solidFill>
                    <a:srgbClr val="182947"/>
                  </a:solidFill>
                  <a:latin typeface="Montserrat SemiBold" panose="00000700000000000000" pitchFamily="2" charset="-52"/>
                  <a:ea typeface="Proxima Nova"/>
                  <a:cs typeface="Proxima Nova"/>
                  <a:sym typeface="Proxima Nova"/>
                </a:rPr>
                <a:t>СТ. 152 КУпАП</a:t>
              </a:r>
              <a:endParaRPr dirty="0">
                <a:latin typeface="Montserrat SemiBold" panose="00000700000000000000" pitchFamily="2" charset="-52"/>
              </a:endParaRPr>
            </a:p>
            <a:p>
              <a:pPr marL="0" marR="0" lvl="0" indent="0" algn="l" rtl="0">
                <a:spcBef>
                  <a:spcPts val="0"/>
                </a:spcBef>
                <a:spcAft>
                  <a:spcPts val="0"/>
                </a:spcAft>
                <a:buNone/>
              </a:pPr>
              <a:r>
                <a:rPr lang="uk-UA" sz="1600" dirty="0">
                  <a:solidFill>
                    <a:srgbClr val="182947"/>
                  </a:solidFill>
                  <a:latin typeface="Montserrat Light" panose="00000400000000000000" pitchFamily="2" charset="-52"/>
                  <a:ea typeface="Proxima Nova"/>
                  <a:cs typeface="Proxima Nova"/>
                  <a:sym typeface="Proxima Nova"/>
                </a:rPr>
                <a:t>Порушення державних стандартів, норм і правил</a:t>
              </a:r>
              <a:r>
                <a:rPr lang="uk-UA" sz="1600" dirty="0">
                  <a:latin typeface="Montserrat Light" panose="00000400000000000000" pitchFamily="2" charset="-52"/>
                  <a:ea typeface="Proxima Nova"/>
                </a:rPr>
                <a:t> </a:t>
              </a:r>
              <a:r>
                <a:rPr lang="uk-UA" sz="1600" dirty="0">
                  <a:solidFill>
                    <a:srgbClr val="182947"/>
                  </a:solidFill>
                  <a:latin typeface="Montserrat Light" panose="00000400000000000000" pitchFamily="2" charset="-52"/>
                  <a:ea typeface="Proxima Nova"/>
                  <a:cs typeface="Proxima Nova"/>
                  <a:sym typeface="Proxima Nova"/>
                </a:rPr>
                <a:t>у сфері благоустрою населених пунктів</a:t>
              </a:r>
              <a:endParaRPr sz="1600" dirty="0">
                <a:solidFill>
                  <a:srgbClr val="182947"/>
                </a:solidFill>
                <a:latin typeface="Montserrat Light" panose="00000400000000000000" pitchFamily="2" charset="-52"/>
                <a:ea typeface="Proxima Nova"/>
                <a:cs typeface="Proxima Nova"/>
                <a:sym typeface="Proxima Nova"/>
              </a:endParaRPr>
            </a:p>
          </p:txBody>
        </p:sp>
        <p:sp>
          <p:nvSpPr>
            <p:cNvPr id="25" name="Google Shape;221;p9"/>
            <p:cNvSpPr txBox="1"/>
            <p:nvPr/>
          </p:nvSpPr>
          <p:spPr>
            <a:xfrm>
              <a:off x="2207977" y="4773112"/>
              <a:ext cx="10109141" cy="86173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800" b="1" dirty="0">
                  <a:solidFill>
                    <a:srgbClr val="182947"/>
                  </a:solidFill>
                  <a:latin typeface="Montserrat SemiBold" panose="00000700000000000000" pitchFamily="2" charset="-52"/>
                  <a:ea typeface="Proxima Nova"/>
                  <a:cs typeface="Proxima Nova"/>
                  <a:sym typeface="Proxima Nova"/>
                </a:rPr>
                <a:t>СТ. 156 КУпАП </a:t>
              </a:r>
              <a:endParaRPr dirty="0">
                <a:latin typeface="Montserrat SemiBold" panose="00000700000000000000" pitchFamily="2" charset="-52"/>
              </a:endParaRPr>
            </a:p>
            <a:p>
              <a:pPr marL="0" marR="0" lvl="0" indent="0" algn="l" rtl="0">
                <a:spcBef>
                  <a:spcPts val="0"/>
                </a:spcBef>
                <a:spcAft>
                  <a:spcPts val="0"/>
                </a:spcAft>
                <a:buNone/>
              </a:pPr>
              <a:r>
                <a:rPr lang="uk-UA" sz="1600" dirty="0">
                  <a:solidFill>
                    <a:srgbClr val="182947"/>
                  </a:solidFill>
                  <a:latin typeface="Montserrat Light" panose="00000400000000000000" pitchFamily="2" charset="-52"/>
                  <a:ea typeface="Proxima Nova"/>
                  <a:cs typeface="Proxima Nova"/>
                  <a:sym typeface="Proxima Nova"/>
                </a:rPr>
                <a:t>Порушення правил торгівлі пивом, алкогольними,</a:t>
              </a:r>
              <a:r>
                <a:rPr lang="uk-UA" sz="1600" dirty="0">
                  <a:latin typeface="Montserrat Light" panose="00000400000000000000" pitchFamily="2" charset="-52"/>
                  <a:ea typeface="Proxima Nova"/>
                </a:rPr>
                <a:t> </a:t>
              </a:r>
              <a:r>
                <a:rPr lang="uk-UA" sz="1600" dirty="0">
                  <a:solidFill>
                    <a:srgbClr val="182947"/>
                  </a:solidFill>
                  <a:latin typeface="Montserrat Light" panose="00000400000000000000" pitchFamily="2" charset="-52"/>
                  <a:ea typeface="Proxima Nova"/>
                  <a:cs typeface="Proxima Nova"/>
                  <a:sym typeface="Proxima Nova"/>
                </a:rPr>
                <a:t>слабоалкогольними напоями і тютюновими виробами</a:t>
              </a:r>
              <a:endParaRPr sz="1600" dirty="0">
                <a:solidFill>
                  <a:srgbClr val="182947"/>
                </a:solidFill>
                <a:latin typeface="Montserrat Light" panose="00000400000000000000" pitchFamily="2" charset="-52"/>
                <a:ea typeface="Proxima Nova"/>
                <a:cs typeface="Proxima Nova"/>
                <a:sym typeface="Proxima Nova"/>
              </a:endParaRPr>
            </a:p>
          </p:txBody>
        </p:sp>
        <p:sp>
          <p:nvSpPr>
            <p:cNvPr id="26" name="Google Shape;237;p10"/>
            <p:cNvSpPr txBox="1"/>
            <p:nvPr/>
          </p:nvSpPr>
          <p:spPr>
            <a:xfrm>
              <a:off x="2165028" y="5810154"/>
              <a:ext cx="9177864" cy="5847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600" b="1" dirty="0">
                  <a:solidFill>
                    <a:srgbClr val="182947"/>
                  </a:solidFill>
                  <a:latin typeface="Montserrat SemiBold" panose="00000700000000000000" pitchFamily="2" charset="-52"/>
                  <a:ea typeface="Proxima Nova"/>
                  <a:cs typeface="Proxima Nova"/>
                  <a:sym typeface="Proxima Nova"/>
                </a:rPr>
                <a:t>СТ. 187 КУпАП </a:t>
              </a:r>
              <a:endParaRPr sz="1600" dirty="0">
                <a:latin typeface="Montserrat SemiBold" panose="00000700000000000000" pitchFamily="2" charset="-52"/>
              </a:endParaRPr>
            </a:p>
            <a:p>
              <a:pPr marL="0" marR="0" lvl="0" indent="0" algn="l" rtl="0">
                <a:spcBef>
                  <a:spcPts val="0"/>
                </a:spcBef>
                <a:spcAft>
                  <a:spcPts val="0"/>
                </a:spcAft>
                <a:buNone/>
              </a:pPr>
              <a:r>
                <a:rPr lang="uk-UA" sz="1600" dirty="0">
                  <a:solidFill>
                    <a:srgbClr val="182947"/>
                  </a:solidFill>
                  <a:latin typeface="Montserrat Light" panose="00000400000000000000" pitchFamily="2" charset="-52"/>
                  <a:ea typeface="Proxima Nova"/>
                  <a:cs typeface="Proxima Nova"/>
                  <a:sym typeface="Proxima Nova"/>
                </a:rPr>
                <a:t>Придбання самогону та інших міцних спиртних напоїв домашнього вироблення</a:t>
              </a:r>
              <a:endParaRPr sz="1600" dirty="0">
                <a:solidFill>
                  <a:srgbClr val="182947"/>
                </a:solidFill>
                <a:latin typeface="Montserrat Light" panose="00000400000000000000" pitchFamily="2" charset="-52"/>
                <a:ea typeface="Proxima Nova"/>
                <a:cs typeface="Proxima Nova"/>
                <a:sym typeface="Proxima Nova"/>
              </a:endParaRPr>
            </a:p>
          </p:txBody>
        </p:sp>
        <p:grpSp>
          <p:nvGrpSpPr>
            <p:cNvPr id="7" name="Группа 6"/>
            <p:cNvGrpSpPr/>
            <p:nvPr/>
          </p:nvGrpSpPr>
          <p:grpSpPr>
            <a:xfrm>
              <a:off x="248807" y="2113135"/>
              <a:ext cx="1916224" cy="646331"/>
              <a:chOff x="248807" y="2113135"/>
              <a:chExt cx="1916224" cy="646331"/>
            </a:xfrm>
          </p:grpSpPr>
          <p:sp>
            <p:nvSpPr>
              <p:cNvPr id="30" name="Скругленный прямоугольник 29"/>
              <p:cNvSpPr/>
              <p:nvPr/>
            </p:nvSpPr>
            <p:spPr>
              <a:xfrm>
                <a:off x="248807" y="2113135"/>
                <a:ext cx="1916224" cy="606683"/>
              </a:xfrm>
              <a:prstGeom prst="roundRect">
                <a:avLst>
                  <a:gd name="adj" fmla="val 50000"/>
                </a:avLst>
              </a:prstGeom>
              <a:solidFill>
                <a:srgbClr val="182947"/>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31" name="TextBox 30"/>
              <p:cNvSpPr txBox="1"/>
              <p:nvPr/>
            </p:nvSpPr>
            <p:spPr>
              <a:xfrm>
                <a:off x="862911" y="2113135"/>
                <a:ext cx="486013" cy="646331"/>
              </a:xfrm>
              <a:prstGeom prst="rect">
                <a:avLst/>
              </a:prstGeom>
              <a:noFill/>
              <a:ln>
                <a:noFill/>
              </a:ln>
            </p:spPr>
            <p:txBody>
              <a:bodyPr wrap="none" rtlCol="0">
                <a:spAutoFit/>
              </a:bodyPr>
              <a:lstStyle/>
              <a:p>
                <a:r>
                  <a:rPr lang="uk-UA" sz="3600" dirty="0">
                    <a:solidFill>
                      <a:schemeClr val="bg1"/>
                    </a:solidFill>
                    <a:latin typeface="Montserrat ExtraBold" pitchFamily="2" charset="-52"/>
                  </a:rPr>
                  <a:t>5</a:t>
                </a:r>
              </a:p>
            </p:txBody>
          </p:sp>
        </p:grpSp>
        <p:grpSp>
          <p:nvGrpSpPr>
            <p:cNvPr id="33" name="Группа 32"/>
            <p:cNvGrpSpPr/>
            <p:nvPr/>
          </p:nvGrpSpPr>
          <p:grpSpPr>
            <a:xfrm>
              <a:off x="248805" y="3024375"/>
              <a:ext cx="1916224" cy="646331"/>
              <a:chOff x="248807" y="2113135"/>
              <a:chExt cx="1916224" cy="646331"/>
            </a:xfrm>
          </p:grpSpPr>
          <p:sp>
            <p:nvSpPr>
              <p:cNvPr id="34" name="Скругленный прямоугольник 33"/>
              <p:cNvSpPr/>
              <p:nvPr/>
            </p:nvSpPr>
            <p:spPr>
              <a:xfrm>
                <a:off x="248807" y="2113135"/>
                <a:ext cx="1916224" cy="606683"/>
              </a:xfrm>
              <a:prstGeom prst="roundRect">
                <a:avLst>
                  <a:gd name="adj" fmla="val 50000"/>
                </a:avLst>
              </a:prstGeom>
              <a:solidFill>
                <a:srgbClr val="182947"/>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37" name="TextBox 36"/>
              <p:cNvSpPr txBox="1"/>
              <p:nvPr/>
            </p:nvSpPr>
            <p:spPr>
              <a:xfrm>
                <a:off x="862914" y="2113135"/>
                <a:ext cx="522857" cy="646331"/>
              </a:xfrm>
              <a:prstGeom prst="rect">
                <a:avLst/>
              </a:prstGeom>
              <a:noFill/>
              <a:ln>
                <a:noFill/>
              </a:ln>
            </p:spPr>
            <p:txBody>
              <a:bodyPr wrap="none" rtlCol="0">
                <a:spAutoFit/>
              </a:bodyPr>
              <a:lstStyle/>
              <a:p>
                <a:r>
                  <a:rPr lang="en-US" sz="3600" dirty="0">
                    <a:solidFill>
                      <a:schemeClr val="bg1"/>
                    </a:solidFill>
                    <a:latin typeface="Montserrat ExtraBold" pitchFamily="2" charset="-52"/>
                  </a:rPr>
                  <a:t>0</a:t>
                </a:r>
                <a:endParaRPr lang="uk-UA" sz="3600" dirty="0">
                  <a:solidFill>
                    <a:schemeClr val="bg1"/>
                  </a:solidFill>
                  <a:latin typeface="Montserrat ExtraBold" pitchFamily="2" charset="-52"/>
                </a:endParaRPr>
              </a:p>
            </p:txBody>
          </p:sp>
        </p:grpSp>
        <p:grpSp>
          <p:nvGrpSpPr>
            <p:cNvPr id="38" name="Группа 37"/>
            <p:cNvGrpSpPr/>
            <p:nvPr/>
          </p:nvGrpSpPr>
          <p:grpSpPr>
            <a:xfrm>
              <a:off x="248805" y="3953700"/>
              <a:ext cx="1916224" cy="646331"/>
              <a:chOff x="248807" y="2113135"/>
              <a:chExt cx="1916224" cy="646331"/>
            </a:xfrm>
          </p:grpSpPr>
          <p:sp>
            <p:nvSpPr>
              <p:cNvPr id="39" name="Скругленный прямоугольник 38"/>
              <p:cNvSpPr/>
              <p:nvPr/>
            </p:nvSpPr>
            <p:spPr>
              <a:xfrm>
                <a:off x="248807" y="2113135"/>
                <a:ext cx="1916224" cy="606683"/>
              </a:xfrm>
              <a:prstGeom prst="roundRect">
                <a:avLst>
                  <a:gd name="adj" fmla="val 50000"/>
                </a:avLst>
              </a:prstGeom>
              <a:solidFill>
                <a:srgbClr val="182947"/>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41" name="TextBox 40"/>
              <p:cNvSpPr txBox="1"/>
              <p:nvPr/>
            </p:nvSpPr>
            <p:spPr>
              <a:xfrm>
                <a:off x="862914" y="2113135"/>
                <a:ext cx="522857" cy="646331"/>
              </a:xfrm>
              <a:prstGeom prst="rect">
                <a:avLst/>
              </a:prstGeom>
              <a:noFill/>
              <a:ln>
                <a:noFill/>
              </a:ln>
            </p:spPr>
            <p:txBody>
              <a:bodyPr wrap="none" rtlCol="0">
                <a:spAutoFit/>
              </a:bodyPr>
              <a:lstStyle/>
              <a:p>
                <a:r>
                  <a:rPr lang="en-US" sz="3600" dirty="0">
                    <a:solidFill>
                      <a:schemeClr val="bg1"/>
                    </a:solidFill>
                    <a:latin typeface="Montserrat ExtraBold" pitchFamily="2" charset="-52"/>
                  </a:rPr>
                  <a:t>0</a:t>
                </a:r>
                <a:endParaRPr lang="uk-UA" sz="3600" dirty="0">
                  <a:solidFill>
                    <a:schemeClr val="bg1"/>
                  </a:solidFill>
                  <a:latin typeface="Montserrat ExtraBold" pitchFamily="2" charset="-52"/>
                </a:endParaRPr>
              </a:p>
            </p:txBody>
          </p:sp>
        </p:grpSp>
        <p:grpSp>
          <p:nvGrpSpPr>
            <p:cNvPr id="45" name="Группа 44"/>
            <p:cNvGrpSpPr/>
            <p:nvPr/>
          </p:nvGrpSpPr>
          <p:grpSpPr>
            <a:xfrm>
              <a:off x="248804" y="4890295"/>
              <a:ext cx="1916224" cy="646331"/>
              <a:chOff x="248807" y="2113135"/>
              <a:chExt cx="1916224" cy="646331"/>
            </a:xfrm>
          </p:grpSpPr>
          <p:sp>
            <p:nvSpPr>
              <p:cNvPr id="46" name="Скругленный прямоугольник 45"/>
              <p:cNvSpPr/>
              <p:nvPr/>
            </p:nvSpPr>
            <p:spPr>
              <a:xfrm>
                <a:off x="248807" y="2113135"/>
                <a:ext cx="1916224" cy="606683"/>
              </a:xfrm>
              <a:prstGeom prst="roundRect">
                <a:avLst>
                  <a:gd name="adj" fmla="val 50000"/>
                </a:avLst>
              </a:prstGeom>
              <a:solidFill>
                <a:srgbClr val="182947"/>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47" name="TextBox 46"/>
              <p:cNvSpPr txBox="1"/>
              <p:nvPr/>
            </p:nvSpPr>
            <p:spPr>
              <a:xfrm>
                <a:off x="862914" y="2113135"/>
                <a:ext cx="388878" cy="646331"/>
              </a:xfrm>
              <a:prstGeom prst="rect">
                <a:avLst/>
              </a:prstGeom>
              <a:noFill/>
              <a:ln>
                <a:noFill/>
              </a:ln>
            </p:spPr>
            <p:txBody>
              <a:bodyPr wrap="none" rtlCol="0">
                <a:spAutoFit/>
              </a:bodyPr>
              <a:lstStyle/>
              <a:p>
                <a:r>
                  <a:rPr lang="en-US" sz="3600" dirty="0">
                    <a:solidFill>
                      <a:schemeClr val="bg1"/>
                    </a:solidFill>
                    <a:latin typeface="Montserrat ExtraBold" pitchFamily="2" charset="-52"/>
                  </a:rPr>
                  <a:t>1</a:t>
                </a:r>
                <a:endParaRPr lang="uk-UA" sz="3600" dirty="0">
                  <a:solidFill>
                    <a:schemeClr val="bg1"/>
                  </a:solidFill>
                  <a:latin typeface="Montserrat ExtraBold" pitchFamily="2" charset="-52"/>
                </a:endParaRPr>
              </a:p>
            </p:txBody>
          </p:sp>
        </p:grpSp>
        <p:grpSp>
          <p:nvGrpSpPr>
            <p:cNvPr id="48" name="Группа 47"/>
            <p:cNvGrpSpPr/>
            <p:nvPr/>
          </p:nvGrpSpPr>
          <p:grpSpPr>
            <a:xfrm>
              <a:off x="248805" y="5732389"/>
              <a:ext cx="1916224" cy="646331"/>
              <a:chOff x="248807" y="2113135"/>
              <a:chExt cx="1916224" cy="646331"/>
            </a:xfrm>
          </p:grpSpPr>
          <p:sp>
            <p:nvSpPr>
              <p:cNvPr id="49" name="Скругленный прямоугольник 48"/>
              <p:cNvSpPr/>
              <p:nvPr/>
            </p:nvSpPr>
            <p:spPr>
              <a:xfrm>
                <a:off x="248807" y="2113135"/>
                <a:ext cx="1916224" cy="606683"/>
              </a:xfrm>
              <a:prstGeom prst="roundRect">
                <a:avLst>
                  <a:gd name="adj" fmla="val 50000"/>
                </a:avLst>
              </a:prstGeom>
              <a:solidFill>
                <a:srgbClr val="182947"/>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50" name="TextBox 49"/>
              <p:cNvSpPr txBox="1"/>
              <p:nvPr/>
            </p:nvSpPr>
            <p:spPr>
              <a:xfrm>
                <a:off x="862914" y="2113135"/>
                <a:ext cx="388878" cy="646331"/>
              </a:xfrm>
              <a:prstGeom prst="rect">
                <a:avLst/>
              </a:prstGeom>
              <a:noFill/>
              <a:ln>
                <a:noFill/>
              </a:ln>
            </p:spPr>
            <p:txBody>
              <a:bodyPr wrap="none" rtlCol="0">
                <a:spAutoFit/>
              </a:bodyPr>
              <a:lstStyle/>
              <a:p>
                <a:r>
                  <a:rPr lang="uk-UA" sz="3600" dirty="0">
                    <a:solidFill>
                      <a:schemeClr val="bg1"/>
                    </a:solidFill>
                    <a:latin typeface="Montserrat ExtraBold" pitchFamily="2" charset="-52"/>
                  </a:rPr>
                  <a:t>1</a:t>
                </a:r>
              </a:p>
            </p:txBody>
          </p:sp>
        </p:grpSp>
      </p:grpSp>
    </p:spTree>
    <p:extLst>
      <p:ext uri="{BB962C8B-B14F-4D97-AF65-F5344CB8AC3E}">
        <p14:creationId xmlns:p14="http://schemas.microsoft.com/office/powerpoint/2010/main" val="3696761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90" name="Google Shape;90;p1"/>
          <p:cNvSpPr txBox="1"/>
          <p:nvPr/>
        </p:nvSpPr>
        <p:spPr>
          <a:xfrm>
            <a:off x="3687724" y="4498867"/>
            <a:ext cx="4816549" cy="70784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uk-UA" sz="4000" dirty="0">
                <a:solidFill>
                  <a:srgbClr val="182947"/>
                </a:solidFill>
                <a:latin typeface="Montserrat SemiBold" panose="00000700000000000000" pitchFamily="2" charset="-52"/>
              </a:rPr>
              <a:t>з</a:t>
            </a:r>
            <a:r>
              <a:rPr lang="uk-UA" sz="4000" b="0" i="0" u="none" strike="noStrike" cap="none" dirty="0">
                <a:solidFill>
                  <a:srgbClr val="182947"/>
                </a:solidFill>
                <a:latin typeface="Montserrat SemiBold" panose="00000700000000000000" pitchFamily="2" charset="-52"/>
                <a:sym typeface="Arial"/>
              </a:rPr>
              <a:t>а 2024 рік</a:t>
            </a:r>
            <a:endParaRPr sz="2000" dirty="0">
              <a:latin typeface="Montserrat SemiBold" panose="00000700000000000000" pitchFamily="2" charset="-52"/>
            </a:endParaRPr>
          </a:p>
        </p:txBody>
      </p:sp>
      <p:pic>
        <p:nvPicPr>
          <p:cNvPr id="9" name="Google Shape;93;p1"/>
          <p:cNvPicPr preferRelativeResize="0"/>
          <p:nvPr/>
        </p:nvPicPr>
        <p:blipFill rotWithShape="1">
          <a:blip r:embed="rId3">
            <a:alphaModFix/>
          </a:blip>
          <a:srcRect/>
          <a:stretch/>
        </p:blipFill>
        <p:spPr>
          <a:xfrm>
            <a:off x="-961034" y="-154205"/>
            <a:ext cx="3807516" cy="3195118"/>
          </a:xfrm>
          <a:prstGeom prst="rect">
            <a:avLst/>
          </a:prstGeom>
          <a:noFill/>
          <a:ln>
            <a:noFill/>
          </a:ln>
        </p:spPr>
      </p:pic>
      <p:sp>
        <p:nvSpPr>
          <p:cNvPr id="4" name="Скругленный прямоугольник 3"/>
          <p:cNvSpPr/>
          <p:nvPr/>
        </p:nvSpPr>
        <p:spPr>
          <a:xfrm>
            <a:off x="3687725" y="3429000"/>
            <a:ext cx="4816549" cy="776178"/>
          </a:xfrm>
          <a:prstGeom prst="roundRect">
            <a:avLst/>
          </a:prstGeom>
          <a:solidFill>
            <a:srgbClr val="182947"/>
          </a:solidFill>
          <a:ln w="28575">
            <a:solidFill>
              <a:srgbClr val="1829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5" name="TextBox 4"/>
          <p:cNvSpPr txBox="1"/>
          <p:nvPr/>
        </p:nvSpPr>
        <p:spPr>
          <a:xfrm>
            <a:off x="5386510" y="3463146"/>
            <a:ext cx="1418978" cy="707886"/>
          </a:xfrm>
          <a:prstGeom prst="rect">
            <a:avLst/>
          </a:prstGeom>
          <a:noFill/>
        </p:spPr>
        <p:txBody>
          <a:bodyPr wrap="none" rtlCol="0">
            <a:spAutoFit/>
          </a:bodyPr>
          <a:lstStyle/>
          <a:p>
            <a:r>
              <a:rPr lang="uk-UA" sz="4000" dirty="0">
                <a:solidFill>
                  <a:schemeClr val="bg1"/>
                </a:solidFill>
                <a:latin typeface="Montserrat ExtraBold" pitchFamily="2" charset="-52"/>
              </a:rPr>
              <a:t>ЗВІТ</a:t>
            </a:r>
          </a:p>
        </p:txBody>
      </p:sp>
      <p:sp>
        <p:nvSpPr>
          <p:cNvPr id="6" name="TextBox 5"/>
          <p:cNvSpPr txBox="1"/>
          <p:nvPr/>
        </p:nvSpPr>
        <p:spPr>
          <a:xfrm>
            <a:off x="1642349" y="642157"/>
            <a:ext cx="4681090" cy="523220"/>
          </a:xfrm>
          <a:prstGeom prst="rect">
            <a:avLst/>
          </a:prstGeom>
          <a:noFill/>
        </p:spPr>
        <p:txBody>
          <a:bodyPr wrap="none" rtlCol="0">
            <a:spAutoFit/>
          </a:bodyPr>
          <a:lstStyle/>
          <a:p>
            <a:r>
              <a:rPr lang="uk-UA" sz="2800" dirty="0">
                <a:solidFill>
                  <a:srgbClr val="FF0000"/>
                </a:solidFill>
                <a:latin typeface="Montserrat SemiBold" pitchFamily="2" charset="-52"/>
              </a:rPr>
              <a:t>БУЧАНСЬКА</a:t>
            </a:r>
            <a:r>
              <a:rPr lang="uk-UA" sz="2800" dirty="0">
                <a:solidFill>
                  <a:schemeClr val="bg1"/>
                </a:solidFill>
                <a:latin typeface="Montserrat SemiBold" pitchFamily="2" charset="-52"/>
              </a:rPr>
              <a:t> ГРОМАДИ</a:t>
            </a:r>
          </a:p>
        </p:txBody>
      </p:sp>
      <p:pic>
        <p:nvPicPr>
          <p:cNvPr id="2" name="Рисунок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Google Shape;93;p1"/>
          <p:cNvPicPr preferRelativeResize="0"/>
          <p:nvPr/>
        </p:nvPicPr>
        <p:blipFill rotWithShape="1">
          <a:blip r:embed="rId3">
            <a:alphaModFix/>
          </a:blip>
          <a:srcRect/>
          <a:stretch/>
        </p:blipFill>
        <p:spPr>
          <a:xfrm>
            <a:off x="-984617" y="-132362"/>
            <a:ext cx="3807516" cy="3195118"/>
          </a:xfrm>
          <a:prstGeom prst="rect">
            <a:avLst/>
          </a:prstGeom>
          <a:noFill/>
          <a:ln>
            <a:noFill/>
          </a:ln>
        </p:spPr>
      </p:pic>
      <p:sp>
        <p:nvSpPr>
          <p:cNvPr id="11" name="Скругленный прямоугольник 10"/>
          <p:cNvSpPr/>
          <p:nvPr/>
        </p:nvSpPr>
        <p:spPr>
          <a:xfrm>
            <a:off x="1602680" y="526652"/>
            <a:ext cx="4221177" cy="725839"/>
          </a:xfrm>
          <a:prstGeom prst="roundRect">
            <a:avLst>
              <a:gd name="adj" fmla="val 50000"/>
            </a:avLst>
          </a:prstGeom>
          <a:solidFill>
            <a:srgbClr val="182947"/>
          </a:solidFill>
          <a:ln w="28575">
            <a:solidFill>
              <a:srgbClr val="1829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12" name="TextBox 11"/>
          <p:cNvSpPr txBox="1"/>
          <p:nvPr/>
        </p:nvSpPr>
        <p:spPr>
          <a:xfrm>
            <a:off x="2059406" y="614506"/>
            <a:ext cx="3373039" cy="523220"/>
          </a:xfrm>
          <a:prstGeom prst="rect">
            <a:avLst/>
          </a:prstGeom>
          <a:noFill/>
        </p:spPr>
        <p:txBody>
          <a:bodyPr wrap="none" rtlCol="0">
            <a:spAutoFit/>
          </a:bodyPr>
          <a:lstStyle/>
          <a:p>
            <a:r>
              <a:rPr lang="uk-UA" sz="2800" dirty="0">
                <a:solidFill>
                  <a:schemeClr val="bg1"/>
                </a:solidFill>
                <a:latin typeface="Montserrat SemiBold" pitchFamily="2" charset="-52"/>
              </a:rPr>
              <a:t>ПРОФІЛАКТИКА</a:t>
            </a:r>
          </a:p>
        </p:txBody>
      </p:sp>
      <p:sp>
        <p:nvSpPr>
          <p:cNvPr id="43" name="Скругленный прямоугольник 42"/>
          <p:cNvSpPr/>
          <p:nvPr/>
        </p:nvSpPr>
        <p:spPr>
          <a:xfrm>
            <a:off x="6096000" y="526651"/>
            <a:ext cx="4452257" cy="725840"/>
          </a:xfrm>
          <a:prstGeom prst="roundRect">
            <a:avLst>
              <a:gd name="adj" fmla="val 50000"/>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44" name="Google Shape;100;p2"/>
          <p:cNvSpPr txBox="1"/>
          <p:nvPr/>
        </p:nvSpPr>
        <p:spPr>
          <a:xfrm>
            <a:off x="6234909" y="658759"/>
            <a:ext cx="4313348"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2400" b="1" dirty="0">
                <a:solidFill>
                  <a:srgbClr val="FFC000"/>
                </a:solidFill>
                <a:latin typeface="Montserrat Medium" panose="00000600000000000000" pitchFamily="2" charset="-52"/>
                <a:ea typeface="Proxima Nova"/>
                <a:cs typeface="Proxima Nova"/>
                <a:sym typeface="Proxima Nova"/>
              </a:rPr>
              <a:t>ГРОМАДСЬКА БЕЗПЕКА</a:t>
            </a:r>
            <a:endParaRPr sz="2400" b="1" dirty="0">
              <a:solidFill>
                <a:srgbClr val="FFC000"/>
              </a:solidFill>
              <a:latin typeface="Montserrat Medium" panose="00000600000000000000" pitchFamily="2" charset="-52"/>
              <a:ea typeface="Proxima Nova"/>
              <a:cs typeface="Proxima Nova"/>
              <a:sym typeface="Proxima Nova"/>
            </a:endParaRPr>
          </a:p>
        </p:txBody>
      </p:sp>
      <p:grpSp>
        <p:nvGrpSpPr>
          <p:cNvPr id="8" name="Группа 7"/>
          <p:cNvGrpSpPr/>
          <p:nvPr/>
        </p:nvGrpSpPr>
        <p:grpSpPr>
          <a:xfrm>
            <a:off x="760432" y="2011322"/>
            <a:ext cx="1834136" cy="5000883"/>
            <a:chOff x="248804" y="2113135"/>
            <a:chExt cx="1916227" cy="4265585"/>
          </a:xfrm>
        </p:grpSpPr>
        <p:grpSp>
          <p:nvGrpSpPr>
            <p:cNvPr id="7" name="Группа 6"/>
            <p:cNvGrpSpPr/>
            <p:nvPr/>
          </p:nvGrpSpPr>
          <p:grpSpPr>
            <a:xfrm>
              <a:off x="248807" y="2113135"/>
              <a:ext cx="1916224" cy="606683"/>
              <a:chOff x="248807" y="2113135"/>
              <a:chExt cx="1916224" cy="606683"/>
            </a:xfrm>
          </p:grpSpPr>
          <p:sp>
            <p:nvSpPr>
              <p:cNvPr id="30" name="Скругленный прямоугольник 29"/>
              <p:cNvSpPr/>
              <p:nvPr/>
            </p:nvSpPr>
            <p:spPr>
              <a:xfrm>
                <a:off x="248807" y="2113135"/>
                <a:ext cx="1916224" cy="606683"/>
              </a:xfrm>
              <a:prstGeom prst="roundRect">
                <a:avLst>
                  <a:gd name="adj" fmla="val 50000"/>
                </a:avLst>
              </a:prstGeom>
              <a:solidFill>
                <a:srgbClr val="182947"/>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31" name="TextBox 30"/>
              <p:cNvSpPr txBox="1"/>
              <p:nvPr/>
            </p:nvSpPr>
            <p:spPr>
              <a:xfrm>
                <a:off x="862912" y="2139551"/>
                <a:ext cx="497735" cy="551298"/>
              </a:xfrm>
              <a:prstGeom prst="rect">
                <a:avLst/>
              </a:prstGeom>
              <a:noFill/>
              <a:ln>
                <a:noFill/>
              </a:ln>
            </p:spPr>
            <p:txBody>
              <a:bodyPr wrap="none" rtlCol="0">
                <a:spAutoFit/>
              </a:bodyPr>
              <a:lstStyle/>
              <a:p>
                <a:r>
                  <a:rPr lang="uk-UA" sz="3600" dirty="0">
                    <a:solidFill>
                      <a:schemeClr val="bg1"/>
                    </a:solidFill>
                    <a:latin typeface="Montserrat ExtraBold" pitchFamily="2" charset="-52"/>
                  </a:rPr>
                  <a:t>7</a:t>
                </a:r>
              </a:p>
            </p:txBody>
          </p:sp>
        </p:grpSp>
        <p:grpSp>
          <p:nvGrpSpPr>
            <p:cNvPr id="33" name="Группа 32"/>
            <p:cNvGrpSpPr/>
            <p:nvPr/>
          </p:nvGrpSpPr>
          <p:grpSpPr>
            <a:xfrm>
              <a:off x="248805" y="3024375"/>
              <a:ext cx="1916224" cy="606683"/>
              <a:chOff x="248807" y="2113135"/>
              <a:chExt cx="1916224" cy="606683"/>
            </a:xfrm>
          </p:grpSpPr>
          <p:sp>
            <p:nvSpPr>
              <p:cNvPr id="34" name="Скругленный прямоугольник 33"/>
              <p:cNvSpPr/>
              <p:nvPr/>
            </p:nvSpPr>
            <p:spPr>
              <a:xfrm>
                <a:off x="248807" y="2113135"/>
                <a:ext cx="1916224" cy="606683"/>
              </a:xfrm>
              <a:prstGeom prst="roundRect">
                <a:avLst>
                  <a:gd name="adj" fmla="val 50000"/>
                </a:avLst>
              </a:prstGeom>
              <a:solidFill>
                <a:srgbClr val="182947"/>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37" name="TextBox 36"/>
              <p:cNvSpPr txBox="1"/>
              <p:nvPr/>
            </p:nvSpPr>
            <p:spPr>
              <a:xfrm>
                <a:off x="862914" y="2150672"/>
                <a:ext cx="388878" cy="551298"/>
              </a:xfrm>
              <a:prstGeom prst="rect">
                <a:avLst/>
              </a:prstGeom>
              <a:noFill/>
              <a:ln>
                <a:noFill/>
              </a:ln>
            </p:spPr>
            <p:txBody>
              <a:bodyPr wrap="none" rtlCol="0">
                <a:spAutoFit/>
              </a:bodyPr>
              <a:lstStyle/>
              <a:p>
                <a:r>
                  <a:rPr lang="uk-UA" sz="3600" dirty="0">
                    <a:solidFill>
                      <a:schemeClr val="bg1"/>
                    </a:solidFill>
                    <a:latin typeface="Montserrat ExtraBold" pitchFamily="2" charset="-52"/>
                  </a:rPr>
                  <a:t>1</a:t>
                </a:r>
              </a:p>
            </p:txBody>
          </p:sp>
        </p:grpSp>
        <p:grpSp>
          <p:nvGrpSpPr>
            <p:cNvPr id="38" name="Группа 37"/>
            <p:cNvGrpSpPr/>
            <p:nvPr/>
          </p:nvGrpSpPr>
          <p:grpSpPr>
            <a:xfrm>
              <a:off x="248805" y="3953700"/>
              <a:ext cx="1916224" cy="606683"/>
              <a:chOff x="248807" y="2113135"/>
              <a:chExt cx="1916224" cy="606683"/>
            </a:xfrm>
          </p:grpSpPr>
          <p:sp>
            <p:nvSpPr>
              <p:cNvPr id="39" name="Скругленный прямоугольник 38"/>
              <p:cNvSpPr/>
              <p:nvPr/>
            </p:nvSpPr>
            <p:spPr>
              <a:xfrm>
                <a:off x="248807" y="2113135"/>
                <a:ext cx="1916224" cy="606683"/>
              </a:xfrm>
              <a:prstGeom prst="roundRect">
                <a:avLst>
                  <a:gd name="adj" fmla="val 50000"/>
                </a:avLst>
              </a:prstGeom>
              <a:solidFill>
                <a:srgbClr val="182947"/>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41" name="TextBox 40"/>
              <p:cNvSpPr txBox="1"/>
              <p:nvPr/>
            </p:nvSpPr>
            <p:spPr>
              <a:xfrm>
                <a:off x="862914" y="2142322"/>
                <a:ext cx="482663" cy="551298"/>
              </a:xfrm>
              <a:prstGeom prst="rect">
                <a:avLst/>
              </a:prstGeom>
              <a:noFill/>
              <a:ln>
                <a:noFill/>
              </a:ln>
            </p:spPr>
            <p:txBody>
              <a:bodyPr wrap="none" rtlCol="0">
                <a:spAutoFit/>
              </a:bodyPr>
              <a:lstStyle/>
              <a:p>
                <a:r>
                  <a:rPr lang="uk-UA" sz="3600" dirty="0">
                    <a:solidFill>
                      <a:schemeClr val="bg1"/>
                    </a:solidFill>
                    <a:latin typeface="Montserrat ExtraBold" pitchFamily="2" charset="-52"/>
                  </a:rPr>
                  <a:t>2</a:t>
                </a:r>
              </a:p>
            </p:txBody>
          </p:sp>
        </p:grpSp>
        <p:grpSp>
          <p:nvGrpSpPr>
            <p:cNvPr id="45" name="Группа 44"/>
            <p:cNvGrpSpPr/>
            <p:nvPr/>
          </p:nvGrpSpPr>
          <p:grpSpPr>
            <a:xfrm>
              <a:off x="248804" y="4890295"/>
              <a:ext cx="1916224" cy="606683"/>
              <a:chOff x="248807" y="2113135"/>
              <a:chExt cx="1916224" cy="606683"/>
            </a:xfrm>
          </p:grpSpPr>
          <p:sp>
            <p:nvSpPr>
              <p:cNvPr id="46" name="Скругленный прямоугольник 45"/>
              <p:cNvSpPr/>
              <p:nvPr/>
            </p:nvSpPr>
            <p:spPr>
              <a:xfrm>
                <a:off x="248807" y="2113135"/>
                <a:ext cx="1916224" cy="606683"/>
              </a:xfrm>
              <a:prstGeom prst="roundRect">
                <a:avLst>
                  <a:gd name="adj" fmla="val 50000"/>
                </a:avLst>
              </a:prstGeom>
              <a:solidFill>
                <a:srgbClr val="182947"/>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47" name="TextBox 46"/>
              <p:cNvSpPr txBox="1"/>
              <p:nvPr/>
            </p:nvSpPr>
            <p:spPr>
              <a:xfrm>
                <a:off x="862915" y="2152783"/>
                <a:ext cx="774069" cy="551298"/>
              </a:xfrm>
              <a:prstGeom prst="rect">
                <a:avLst/>
              </a:prstGeom>
              <a:noFill/>
              <a:ln>
                <a:noFill/>
              </a:ln>
            </p:spPr>
            <p:txBody>
              <a:bodyPr wrap="none" rtlCol="0">
                <a:spAutoFit/>
              </a:bodyPr>
              <a:lstStyle/>
              <a:p>
                <a:r>
                  <a:rPr lang="uk-UA" sz="3600" dirty="0">
                    <a:solidFill>
                      <a:schemeClr val="bg1"/>
                    </a:solidFill>
                    <a:latin typeface="Montserrat ExtraBold" pitchFamily="2" charset="-52"/>
                  </a:rPr>
                  <a:t>23</a:t>
                </a:r>
              </a:p>
            </p:txBody>
          </p:sp>
        </p:grpSp>
        <p:sp>
          <p:nvSpPr>
            <p:cNvPr id="50" name="TextBox 49"/>
            <p:cNvSpPr txBox="1"/>
            <p:nvPr/>
          </p:nvSpPr>
          <p:spPr>
            <a:xfrm>
              <a:off x="862912" y="5732389"/>
              <a:ext cx="688009" cy="646331"/>
            </a:xfrm>
            <a:prstGeom prst="rect">
              <a:avLst/>
            </a:prstGeom>
            <a:noFill/>
            <a:ln>
              <a:noFill/>
            </a:ln>
          </p:spPr>
          <p:txBody>
            <a:bodyPr wrap="none" rtlCol="0">
              <a:spAutoFit/>
            </a:bodyPr>
            <a:lstStyle/>
            <a:p>
              <a:r>
                <a:rPr lang="en-US" sz="3600" dirty="0">
                  <a:solidFill>
                    <a:schemeClr val="bg1"/>
                  </a:solidFill>
                  <a:latin typeface="Montserrat ExtraBold" pitchFamily="2" charset="-52"/>
                </a:rPr>
                <a:t>10</a:t>
              </a:r>
              <a:endParaRPr lang="uk-UA" sz="3600" dirty="0">
                <a:solidFill>
                  <a:schemeClr val="bg1"/>
                </a:solidFill>
                <a:latin typeface="Montserrat ExtraBold" pitchFamily="2" charset="-52"/>
              </a:endParaRPr>
            </a:p>
          </p:txBody>
        </p:sp>
      </p:grpSp>
      <p:grpSp>
        <p:nvGrpSpPr>
          <p:cNvPr id="35" name="Группа 34"/>
          <p:cNvGrpSpPr/>
          <p:nvPr/>
        </p:nvGrpSpPr>
        <p:grpSpPr>
          <a:xfrm>
            <a:off x="2949080" y="2067736"/>
            <a:ext cx="8921520" cy="4109079"/>
            <a:chOff x="324802" y="2571472"/>
            <a:chExt cx="8921520" cy="4109079"/>
          </a:xfrm>
        </p:grpSpPr>
        <p:sp>
          <p:nvSpPr>
            <p:cNvPr id="36" name="Google Shape;223;p9"/>
            <p:cNvSpPr txBox="1"/>
            <p:nvPr/>
          </p:nvSpPr>
          <p:spPr>
            <a:xfrm>
              <a:off x="324802" y="2571472"/>
              <a:ext cx="3205381" cy="61551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800" dirty="0">
                  <a:solidFill>
                    <a:srgbClr val="182947"/>
                  </a:solidFill>
                  <a:latin typeface="Montserrat SemiBold" panose="00000700000000000000" pitchFamily="2" charset="-52"/>
                  <a:ea typeface="Proxima Nova"/>
                  <a:cs typeface="Proxima Nova"/>
                  <a:sym typeface="Proxima Nova"/>
                </a:rPr>
                <a:t>СТ. 173 КУпАП</a:t>
              </a:r>
              <a:endParaRPr dirty="0">
                <a:latin typeface="Montserrat SemiBold" panose="00000700000000000000" pitchFamily="2" charset="-52"/>
              </a:endParaRPr>
            </a:p>
            <a:p>
              <a:pPr marL="0" marR="0" lvl="0" indent="0" algn="l" rtl="0">
                <a:spcBef>
                  <a:spcPts val="0"/>
                </a:spcBef>
                <a:spcAft>
                  <a:spcPts val="0"/>
                </a:spcAft>
                <a:buNone/>
              </a:pPr>
              <a:r>
                <a:rPr lang="uk-UA" sz="1600" dirty="0">
                  <a:solidFill>
                    <a:srgbClr val="182947"/>
                  </a:solidFill>
                  <a:latin typeface="Montserrat Light" panose="00000400000000000000" pitchFamily="2" charset="-52"/>
                  <a:ea typeface="Proxima Nova"/>
                  <a:cs typeface="Proxima Nova"/>
                  <a:sym typeface="Proxima Nova"/>
                </a:rPr>
                <a:t>Дрібне хуліганство</a:t>
              </a:r>
              <a:endParaRPr sz="1600" dirty="0">
                <a:latin typeface="Montserrat Light" panose="00000400000000000000" pitchFamily="2" charset="-52"/>
              </a:endParaRPr>
            </a:p>
          </p:txBody>
        </p:sp>
        <p:sp>
          <p:nvSpPr>
            <p:cNvPr id="40" name="Google Shape;225;p9"/>
            <p:cNvSpPr txBox="1"/>
            <p:nvPr/>
          </p:nvSpPr>
          <p:spPr>
            <a:xfrm>
              <a:off x="324802" y="3635712"/>
              <a:ext cx="6662015" cy="61551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800" b="1" dirty="0">
                  <a:solidFill>
                    <a:srgbClr val="182947"/>
                  </a:solidFill>
                  <a:latin typeface="Montserrat SemiBold" panose="00000700000000000000" pitchFamily="2" charset="-52"/>
                  <a:ea typeface="Proxima Nova"/>
                  <a:cs typeface="Proxima Nova"/>
                  <a:sym typeface="Proxima Nova"/>
                </a:rPr>
                <a:t>СТ. 154 КУпАП</a:t>
              </a:r>
              <a:endParaRPr dirty="0">
                <a:latin typeface="Montserrat SemiBold" panose="00000700000000000000" pitchFamily="2" charset="-52"/>
              </a:endParaRPr>
            </a:p>
            <a:p>
              <a:pPr marL="0" marR="0" lvl="0" indent="0" algn="l" rtl="0">
                <a:spcBef>
                  <a:spcPts val="0"/>
                </a:spcBef>
                <a:spcAft>
                  <a:spcPts val="0"/>
                </a:spcAft>
                <a:buNone/>
              </a:pPr>
              <a:r>
                <a:rPr lang="uk-UA" sz="1600" dirty="0">
                  <a:solidFill>
                    <a:srgbClr val="182947"/>
                  </a:solidFill>
                  <a:latin typeface="Montserrat Light" panose="00000400000000000000" pitchFamily="2" charset="-52"/>
                  <a:ea typeface="Proxima Nova"/>
                  <a:cs typeface="Proxima Nova"/>
                  <a:sym typeface="Proxima Nova"/>
                </a:rPr>
                <a:t>Куріння тютюнових виробів у заборонених місцях</a:t>
              </a:r>
              <a:endParaRPr sz="1600" dirty="0">
                <a:solidFill>
                  <a:srgbClr val="182947"/>
                </a:solidFill>
                <a:latin typeface="Montserrat Light" panose="00000400000000000000" pitchFamily="2" charset="-52"/>
                <a:ea typeface="Proxima Nova"/>
                <a:cs typeface="Proxima Nova"/>
                <a:sym typeface="Proxima Nova"/>
              </a:endParaRPr>
            </a:p>
          </p:txBody>
        </p:sp>
        <p:sp>
          <p:nvSpPr>
            <p:cNvPr id="42" name="Google Shape;227;p9"/>
            <p:cNvSpPr txBox="1"/>
            <p:nvPr/>
          </p:nvSpPr>
          <p:spPr>
            <a:xfrm>
              <a:off x="343523" y="4617744"/>
              <a:ext cx="8902799" cy="61551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800" dirty="0">
                  <a:solidFill>
                    <a:srgbClr val="182947"/>
                  </a:solidFill>
                  <a:latin typeface="Montserrat SemiBold" panose="00000700000000000000" pitchFamily="2" charset="-52"/>
                  <a:ea typeface="Proxima Nova"/>
                  <a:cs typeface="Proxima Nova"/>
                  <a:sym typeface="Proxima Nova"/>
                </a:rPr>
                <a:t>СТ. 183 КУпАП</a:t>
              </a:r>
              <a:endParaRPr dirty="0">
                <a:latin typeface="Montserrat SemiBold" panose="00000700000000000000" pitchFamily="2" charset="-52"/>
              </a:endParaRPr>
            </a:p>
            <a:p>
              <a:pPr marL="0" marR="0" lvl="0" indent="0" algn="l" rtl="0">
                <a:spcBef>
                  <a:spcPts val="0"/>
                </a:spcBef>
                <a:spcAft>
                  <a:spcPts val="0"/>
                </a:spcAft>
                <a:buNone/>
              </a:pPr>
              <a:r>
                <a:rPr lang="uk-UA" sz="1600" dirty="0">
                  <a:solidFill>
                    <a:srgbClr val="182947"/>
                  </a:solidFill>
                  <a:latin typeface="Montserrat Light" panose="00000400000000000000" pitchFamily="2" charset="-52"/>
                  <a:ea typeface="Proxima Nova"/>
                  <a:cs typeface="Proxima Nova"/>
                  <a:sym typeface="Proxima Nova"/>
                </a:rPr>
                <a:t>Виготовлення, зберігання самогону та апаратів для його вироблення</a:t>
              </a:r>
              <a:endParaRPr sz="1600" dirty="0">
                <a:solidFill>
                  <a:srgbClr val="182947"/>
                </a:solidFill>
                <a:latin typeface="Montserrat Light" panose="00000400000000000000" pitchFamily="2" charset="-52"/>
                <a:ea typeface="Proxima Nova"/>
                <a:cs typeface="Proxima Nova"/>
                <a:sym typeface="Proxima Nova"/>
              </a:endParaRPr>
            </a:p>
          </p:txBody>
        </p:sp>
        <p:sp>
          <p:nvSpPr>
            <p:cNvPr id="51" name="Google Shape;239;p10"/>
            <p:cNvSpPr txBox="1"/>
            <p:nvPr/>
          </p:nvSpPr>
          <p:spPr>
            <a:xfrm>
              <a:off x="383037" y="5572596"/>
              <a:ext cx="8551107" cy="11079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800" dirty="0">
                  <a:solidFill>
                    <a:srgbClr val="182947"/>
                  </a:solidFill>
                  <a:latin typeface="Montserrat SemiBold" panose="00000700000000000000" pitchFamily="2" charset="-52"/>
                  <a:ea typeface="Proxima Nova"/>
                  <a:cs typeface="Proxima Nova"/>
                  <a:sym typeface="Proxima Nova"/>
                </a:rPr>
                <a:t>СТ. 178 КУпАП</a:t>
              </a:r>
              <a:endParaRPr dirty="0">
                <a:latin typeface="Montserrat SemiBold" panose="00000700000000000000" pitchFamily="2" charset="-52"/>
              </a:endParaRPr>
            </a:p>
            <a:p>
              <a:pPr marL="0" marR="0" lvl="0" indent="0" algn="l" rtl="0">
                <a:spcBef>
                  <a:spcPts val="0"/>
                </a:spcBef>
                <a:spcAft>
                  <a:spcPts val="0"/>
                </a:spcAft>
                <a:buNone/>
              </a:pPr>
              <a:r>
                <a:rPr lang="uk-UA" sz="1600" dirty="0">
                  <a:solidFill>
                    <a:srgbClr val="182947"/>
                  </a:solidFill>
                  <a:latin typeface="Montserrat Light" panose="00000400000000000000" pitchFamily="2" charset="-52"/>
                  <a:ea typeface="Proxima Nova"/>
                  <a:cs typeface="Proxima Nova"/>
                  <a:sym typeface="Proxima Nova"/>
                </a:rPr>
                <a:t>Розпивання пива, алкогольних, слабоалкогольних напоїв у заборонених законом місцях</a:t>
              </a:r>
              <a:endParaRPr sz="1600" dirty="0">
                <a:solidFill>
                  <a:srgbClr val="182947"/>
                </a:solidFill>
                <a:latin typeface="Montserrat Light" panose="00000400000000000000" pitchFamily="2" charset="-52"/>
                <a:ea typeface="Proxima Nova"/>
                <a:cs typeface="Proxima Nova"/>
                <a:sym typeface="Proxima Nova"/>
              </a:endParaRPr>
            </a:p>
            <a:p>
              <a:pPr marL="0" marR="0" lvl="0" indent="0" algn="l" rtl="0">
                <a:spcBef>
                  <a:spcPts val="0"/>
                </a:spcBef>
                <a:spcAft>
                  <a:spcPts val="0"/>
                </a:spcAft>
                <a:buNone/>
              </a:pPr>
              <a:r>
                <a:rPr lang="uk-UA" sz="1600" dirty="0">
                  <a:solidFill>
                    <a:srgbClr val="182947"/>
                  </a:solidFill>
                  <a:latin typeface="Montserrat Light" panose="00000400000000000000" pitchFamily="2" charset="-52"/>
                  <a:ea typeface="Proxima Nova"/>
                  <a:cs typeface="Proxima Nova"/>
                  <a:sym typeface="Proxima Nova"/>
                </a:rPr>
                <a:t>або поява у громадських місцях у п'яному вигляді</a:t>
              </a:r>
              <a:endParaRPr sz="1600" dirty="0">
                <a:solidFill>
                  <a:srgbClr val="182947"/>
                </a:solidFill>
                <a:latin typeface="Montserrat Light" panose="00000400000000000000" pitchFamily="2" charset="-52"/>
                <a:ea typeface="Proxima Nova"/>
                <a:cs typeface="Proxima Nova"/>
                <a:sym typeface="Proxima Nova"/>
              </a:endParaRPr>
            </a:p>
          </p:txBody>
        </p:sp>
      </p:grpSp>
    </p:spTree>
    <p:extLst>
      <p:ext uri="{BB962C8B-B14F-4D97-AF65-F5344CB8AC3E}">
        <p14:creationId xmlns:p14="http://schemas.microsoft.com/office/powerpoint/2010/main" val="32539927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90" name="Google Shape;90;p1"/>
          <p:cNvSpPr txBox="1"/>
          <p:nvPr/>
        </p:nvSpPr>
        <p:spPr>
          <a:xfrm>
            <a:off x="3687724" y="4498867"/>
            <a:ext cx="4816549" cy="70784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uk-UA" sz="4000" dirty="0">
                <a:solidFill>
                  <a:srgbClr val="182947"/>
                </a:solidFill>
                <a:latin typeface="Montserrat SemiBold" panose="00000700000000000000" pitchFamily="2" charset="-52"/>
              </a:rPr>
              <a:t>з</a:t>
            </a:r>
            <a:r>
              <a:rPr lang="uk-UA" sz="4000" b="0" i="0" u="none" strike="noStrike" cap="none" dirty="0">
                <a:solidFill>
                  <a:srgbClr val="182947"/>
                </a:solidFill>
                <a:latin typeface="Montserrat SemiBold" panose="00000700000000000000" pitchFamily="2" charset="-52"/>
                <a:sym typeface="Arial"/>
              </a:rPr>
              <a:t>а 2024 рік</a:t>
            </a:r>
            <a:endParaRPr sz="2000" dirty="0">
              <a:latin typeface="Montserrat SemiBold" panose="00000700000000000000" pitchFamily="2" charset="-52"/>
            </a:endParaRPr>
          </a:p>
        </p:txBody>
      </p:sp>
      <p:pic>
        <p:nvPicPr>
          <p:cNvPr id="9" name="Google Shape;93;p1"/>
          <p:cNvPicPr preferRelativeResize="0"/>
          <p:nvPr/>
        </p:nvPicPr>
        <p:blipFill rotWithShape="1">
          <a:blip r:embed="rId3">
            <a:alphaModFix/>
          </a:blip>
          <a:srcRect/>
          <a:stretch/>
        </p:blipFill>
        <p:spPr>
          <a:xfrm>
            <a:off x="-961034" y="-154205"/>
            <a:ext cx="3807516" cy="3195118"/>
          </a:xfrm>
          <a:prstGeom prst="rect">
            <a:avLst/>
          </a:prstGeom>
          <a:noFill/>
          <a:ln>
            <a:noFill/>
          </a:ln>
        </p:spPr>
      </p:pic>
      <p:sp>
        <p:nvSpPr>
          <p:cNvPr id="4" name="Скругленный прямоугольник 3"/>
          <p:cNvSpPr/>
          <p:nvPr/>
        </p:nvSpPr>
        <p:spPr>
          <a:xfrm>
            <a:off x="3687725" y="3429000"/>
            <a:ext cx="4816549" cy="776178"/>
          </a:xfrm>
          <a:prstGeom prst="roundRect">
            <a:avLst/>
          </a:prstGeom>
          <a:solidFill>
            <a:srgbClr val="182947"/>
          </a:solidFill>
          <a:ln w="28575">
            <a:solidFill>
              <a:srgbClr val="1829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5" name="TextBox 4"/>
          <p:cNvSpPr txBox="1"/>
          <p:nvPr/>
        </p:nvSpPr>
        <p:spPr>
          <a:xfrm>
            <a:off x="5386510" y="3463146"/>
            <a:ext cx="1418978" cy="707886"/>
          </a:xfrm>
          <a:prstGeom prst="rect">
            <a:avLst/>
          </a:prstGeom>
          <a:noFill/>
        </p:spPr>
        <p:txBody>
          <a:bodyPr wrap="none" rtlCol="0">
            <a:spAutoFit/>
          </a:bodyPr>
          <a:lstStyle/>
          <a:p>
            <a:r>
              <a:rPr lang="uk-UA" sz="4000" dirty="0">
                <a:solidFill>
                  <a:schemeClr val="bg1"/>
                </a:solidFill>
                <a:latin typeface="Montserrat ExtraBold" pitchFamily="2" charset="-52"/>
              </a:rPr>
              <a:t>ЗВІТ</a:t>
            </a:r>
          </a:p>
        </p:txBody>
      </p:sp>
      <p:sp>
        <p:nvSpPr>
          <p:cNvPr id="6" name="TextBox 5"/>
          <p:cNvSpPr txBox="1"/>
          <p:nvPr/>
        </p:nvSpPr>
        <p:spPr>
          <a:xfrm>
            <a:off x="1642349" y="642157"/>
            <a:ext cx="4681090" cy="523220"/>
          </a:xfrm>
          <a:prstGeom prst="rect">
            <a:avLst/>
          </a:prstGeom>
          <a:noFill/>
        </p:spPr>
        <p:txBody>
          <a:bodyPr wrap="none" rtlCol="0">
            <a:spAutoFit/>
          </a:bodyPr>
          <a:lstStyle/>
          <a:p>
            <a:r>
              <a:rPr lang="uk-UA" sz="2800" dirty="0">
                <a:solidFill>
                  <a:srgbClr val="FF0000"/>
                </a:solidFill>
                <a:latin typeface="Montserrat SemiBold" pitchFamily="2" charset="-52"/>
              </a:rPr>
              <a:t>БУЧАНСЬКА</a:t>
            </a:r>
            <a:r>
              <a:rPr lang="uk-UA" sz="2800" dirty="0">
                <a:solidFill>
                  <a:schemeClr val="bg1"/>
                </a:solidFill>
                <a:latin typeface="Montserrat SemiBold" pitchFamily="2" charset="-52"/>
              </a:rPr>
              <a:t> ГРОМАДИ</a:t>
            </a:r>
          </a:p>
        </p:txBody>
      </p:sp>
      <p:pic>
        <p:nvPicPr>
          <p:cNvPr id="2" name="Рисунок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Google Shape;93;p1"/>
          <p:cNvPicPr preferRelativeResize="0"/>
          <p:nvPr/>
        </p:nvPicPr>
        <p:blipFill rotWithShape="1">
          <a:blip r:embed="rId3">
            <a:alphaModFix/>
          </a:blip>
          <a:srcRect/>
          <a:stretch/>
        </p:blipFill>
        <p:spPr>
          <a:xfrm>
            <a:off x="-984617" y="-132362"/>
            <a:ext cx="3807516" cy="3195118"/>
          </a:xfrm>
          <a:prstGeom prst="rect">
            <a:avLst/>
          </a:prstGeom>
          <a:noFill/>
          <a:ln>
            <a:noFill/>
          </a:ln>
        </p:spPr>
      </p:pic>
      <p:sp>
        <p:nvSpPr>
          <p:cNvPr id="11" name="Скругленный прямоугольник 10"/>
          <p:cNvSpPr/>
          <p:nvPr/>
        </p:nvSpPr>
        <p:spPr>
          <a:xfrm>
            <a:off x="1602680" y="526652"/>
            <a:ext cx="4221177" cy="725839"/>
          </a:xfrm>
          <a:prstGeom prst="roundRect">
            <a:avLst>
              <a:gd name="adj" fmla="val 50000"/>
            </a:avLst>
          </a:prstGeom>
          <a:solidFill>
            <a:srgbClr val="182947"/>
          </a:solidFill>
          <a:ln w="28575">
            <a:solidFill>
              <a:srgbClr val="1829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12" name="TextBox 11"/>
          <p:cNvSpPr txBox="1"/>
          <p:nvPr/>
        </p:nvSpPr>
        <p:spPr>
          <a:xfrm>
            <a:off x="2059406" y="614506"/>
            <a:ext cx="3373039" cy="523220"/>
          </a:xfrm>
          <a:prstGeom prst="rect">
            <a:avLst/>
          </a:prstGeom>
          <a:noFill/>
        </p:spPr>
        <p:txBody>
          <a:bodyPr wrap="none" rtlCol="0">
            <a:spAutoFit/>
          </a:bodyPr>
          <a:lstStyle/>
          <a:p>
            <a:r>
              <a:rPr lang="uk-UA" sz="2800" dirty="0">
                <a:solidFill>
                  <a:schemeClr val="bg1"/>
                </a:solidFill>
                <a:latin typeface="Montserrat SemiBold" pitchFamily="2" charset="-52"/>
              </a:rPr>
              <a:t>ПРОФІЛАКТИКА</a:t>
            </a:r>
          </a:p>
        </p:txBody>
      </p:sp>
      <p:sp>
        <p:nvSpPr>
          <p:cNvPr id="43" name="Скругленный прямоугольник 42"/>
          <p:cNvSpPr/>
          <p:nvPr/>
        </p:nvSpPr>
        <p:spPr>
          <a:xfrm>
            <a:off x="6096000" y="526651"/>
            <a:ext cx="5462422" cy="725840"/>
          </a:xfrm>
          <a:prstGeom prst="roundRect">
            <a:avLst>
              <a:gd name="adj" fmla="val 50000"/>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44" name="Google Shape;100;p2"/>
          <p:cNvSpPr txBox="1"/>
          <p:nvPr/>
        </p:nvSpPr>
        <p:spPr>
          <a:xfrm>
            <a:off x="6234909" y="658759"/>
            <a:ext cx="5445462"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2400" b="1" dirty="0">
                <a:solidFill>
                  <a:srgbClr val="FFC000"/>
                </a:solidFill>
                <a:latin typeface="Montserrat Medium" panose="00000600000000000000" pitchFamily="2" charset="-52"/>
                <a:ea typeface="Proxima Nova"/>
                <a:cs typeface="Proxima Nova"/>
                <a:sym typeface="Proxima Nova"/>
              </a:rPr>
              <a:t>БЕЗПЕКА ДОРОЖНЬОГО РУХУ</a:t>
            </a:r>
            <a:endParaRPr sz="2400" b="1" dirty="0">
              <a:solidFill>
                <a:srgbClr val="FFC000"/>
              </a:solidFill>
              <a:latin typeface="Montserrat Medium" panose="00000600000000000000" pitchFamily="2" charset="-52"/>
              <a:ea typeface="Proxima Nova"/>
              <a:cs typeface="Proxima Nova"/>
              <a:sym typeface="Proxima Nova"/>
            </a:endParaRPr>
          </a:p>
        </p:txBody>
      </p:sp>
      <p:grpSp>
        <p:nvGrpSpPr>
          <p:cNvPr id="8" name="Группа 7"/>
          <p:cNvGrpSpPr/>
          <p:nvPr/>
        </p:nvGrpSpPr>
        <p:grpSpPr>
          <a:xfrm>
            <a:off x="1035929" y="2587114"/>
            <a:ext cx="1834136" cy="3013303"/>
            <a:chOff x="248804" y="2113135"/>
            <a:chExt cx="1916227" cy="2500392"/>
          </a:xfrm>
        </p:grpSpPr>
        <p:grpSp>
          <p:nvGrpSpPr>
            <p:cNvPr id="7" name="Группа 6"/>
            <p:cNvGrpSpPr/>
            <p:nvPr/>
          </p:nvGrpSpPr>
          <p:grpSpPr>
            <a:xfrm>
              <a:off x="248807" y="2113135"/>
              <a:ext cx="1916224" cy="606683"/>
              <a:chOff x="248807" y="2113135"/>
              <a:chExt cx="1916224" cy="606683"/>
            </a:xfrm>
          </p:grpSpPr>
          <p:sp>
            <p:nvSpPr>
              <p:cNvPr id="30" name="Скругленный прямоугольник 29"/>
              <p:cNvSpPr/>
              <p:nvPr/>
            </p:nvSpPr>
            <p:spPr>
              <a:xfrm>
                <a:off x="248807" y="2113135"/>
                <a:ext cx="1916224" cy="606683"/>
              </a:xfrm>
              <a:prstGeom prst="roundRect">
                <a:avLst>
                  <a:gd name="adj" fmla="val 50000"/>
                </a:avLst>
              </a:prstGeom>
              <a:solidFill>
                <a:srgbClr val="FFC000"/>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31" name="TextBox 30"/>
              <p:cNvSpPr txBox="1"/>
              <p:nvPr/>
            </p:nvSpPr>
            <p:spPr>
              <a:xfrm>
                <a:off x="836264" y="2165388"/>
                <a:ext cx="522857" cy="536316"/>
              </a:xfrm>
              <a:prstGeom prst="rect">
                <a:avLst/>
              </a:prstGeom>
              <a:noFill/>
              <a:ln>
                <a:noFill/>
              </a:ln>
            </p:spPr>
            <p:txBody>
              <a:bodyPr wrap="none" rtlCol="0">
                <a:spAutoFit/>
              </a:bodyPr>
              <a:lstStyle/>
              <a:p>
                <a:r>
                  <a:rPr lang="uk-UA" sz="3600" dirty="0">
                    <a:solidFill>
                      <a:schemeClr val="bg1"/>
                    </a:solidFill>
                    <a:latin typeface="Montserrat ExtraBold" pitchFamily="2" charset="-52"/>
                  </a:rPr>
                  <a:t>0</a:t>
                </a:r>
              </a:p>
            </p:txBody>
          </p:sp>
        </p:grpSp>
        <p:grpSp>
          <p:nvGrpSpPr>
            <p:cNvPr id="33" name="Группа 32"/>
            <p:cNvGrpSpPr/>
            <p:nvPr/>
          </p:nvGrpSpPr>
          <p:grpSpPr>
            <a:xfrm>
              <a:off x="248804" y="3048282"/>
              <a:ext cx="1916224" cy="615300"/>
              <a:chOff x="248806" y="2137042"/>
              <a:chExt cx="1916224" cy="615300"/>
            </a:xfrm>
          </p:grpSpPr>
          <p:sp>
            <p:nvSpPr>
              <p:cNvPr id="34" name="Скругленный прямоугольник 33"/>
              <p:cNvSpPr/>
              <p:nvPr/>
            </p:nvSpPr>
            <p:spPr>
              <a:xfrm>
                <a:off x="248806" y="2137042"/>
                <a:ext cx="1916224" cy="606683"/>
              </a:xfrm>
              <a:prstGeom prst="roundRect">
                <a:avLst>
                  <a:gd name="adj" fmla="val 50000"/>
                </a:avLst>
              </a:prstGeom>
              <a:solidFill>
                <a:srgbClr val="FFC000"/>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37" name="TextBox 36"/>
              <p:cNvSpPr txBox="1"/>
              <p:nvPr/>
            </p:nvSpPr>
            <p:spPr>
              <a:xfrm>
                <a:off x="862914" y="2216027"/>
                <a:ext cx="484337" cy="536315"/>
              </a:xfrm>
              <a:prstGeom prst="rect">
                <a:avLst/>
              </a:prstGeom>
              <a:noFill/>
              <a:ln>
                <a:noFill/>
              </a:ln>
            </p:spPr>
            <p:txBody>
              <a:bodyPr wrap="none" rtlCol="0">
                <a:spAutoFit/>
              </a:bodyPr>
              <a:lstStyle/>
              <a:p>
                <a:r>
                  <a:rPr lang="uk-UA" sz="3600" dirty="0">
                    <a:solidFill>
                      <a:schemeClr val="bg1"/>
                    </a:solidFill>
                    <a:latin typeface="Montserrat ExtraBold" pitchFamily="2" charset="-52"/>
                  </a:rPr>
                  <a:t>3</a:t>
                </a:r>
              </a:p>
            </p:txBody>
          </p:sp>
        </p:grpSp>
        <p:grpSp>
          <p:nvGrpSpPr>
            <p:cNvPr id="38" name="Группа 37"/>
            <p:cNvGrpSpPr/>
            <p:nvPr/>
          </p:nvGrpSpPr>
          <p:grpSpPr>
            <a:xfrm>
              <a:off x="248804" y="4006844"/>
              <a:ext cx="1916224" cy="606683"/>
              <a:chOff x="248806" y="2166279"/>
              <a:chExt cx="1916224" cy="606683"/>
            </a:xfrm>
          </p:grpSpPr>
          <p:sp>
            <p:nvSpPr>
              <p:cNvPr id="39" name="Скругленный прямоугольник 38"/>
              <p:cNvSpPr/>
              <p:nvPr/>
            </p:nvSpPr>
            <p:spPr>
              <a:xfrm>
                <a:off x="248806" y="2166279"/>
                <a:ext cx="1916224" cy="606683"/>
              </a:xfrm>
              <a:prstGeom prst="roundRect">
                <a:avLst>
                  <a:gd name="adj" fmla="val 50000"/>
                </a:avLst>
              </a:prstGeom>
              <a:solidFill>
                <a:srgbClr val="FFC000"/>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41" name="TextBox 40"/>
              <p:cNvSpPr txBox="1"/>
              <p:nvPr/>
            </p:nvSpPr>
            <p:spPr>
              <a:xfrm>
                <a:off x="866481" y="2215268"/>
                <a:ext cx="815938" cy="536316"/>
              </a:xfrm>
              <a:prstGeom prst="rect">
                <a:avLst/>
              </a:prstGeom>
              <a:noFill/>
              <a:ln>
                <a:noFill/>
              </a:ln>
            </p:spPr>
            <p:txBody>
              <a:bodyPr wrap="none" rtlCol="0">
                <a:spAutoFit/>
              </a:bodyPr>
              <a:lstStyle/>
              <a:p>
                <a:r>
                  <a:rPr lang="uk-UA" sz="3600" dirty="0">
                    <a:solidFill>
                      <a:schemeClr val="bg1"/>
                    </a:solidFill>
                    <a:latin typeface="Montserrat ExtraBold" pitchFamily="2" charset="-52"/>
                  </a:rPr>
                  <a:t>5</a:t>
                </a:r>
                <a:r>
                  <a:rPr lang="en-US" sz="3600" dirty="0">
                    <a:solidFill>
                      <a:schemeClr val="bg1"/>
                    </a:solidFill>
                    <a:latin typeface="Montserrat ExtraBold" pitchFamily="2" charset="-52"/>
                  </a:rPr>
                  <a:t>0</a:t>
                </a:r>
                <a:endParaRPr lang="uk-UA" sz="3600" dirty="0">
                  <a:solidFill>
                    <a:schemeClr val="bg1"/>
                  </a:solidFill>
                  <a:latin typeface="Montserrat ExtraBold" pitchFamily="2" charset="-52"/>
                </a:endParaRPr>
              </a:p>
            </p:txBody>
          </p:sp>
        </p:grpSp>
      </p:grpSp>
      <p:sp>
        <p:nvSpPr>
          <p:cNvPr id="32" name="Google Shape;251;p11"/>
          <p:cNvSpPr txBox="1"/>
          <p:nvPr/>
        </p:nvSpPr>
        <p:spPr>
          <a:xfrm>
            <a:off x="2996769" y="2262858"/>
            <a:ext cx="7875947" cy="1200288"/>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uk-UA" sz="1800" b="1" dirty="0">
                <a:solidFill>
                  <a:srgbClr val="182947"/>
                </a:solidFill>
                <a:latin typeface="Montserrat SemiBold" panose="00000700000000000000" pitchFamily="2" charset="-52"/>
                <a:ea typeface="Proxima Nova"/>
                <a:cs typeface="Proxima Nova"/>
                <a:sym typeface="Proxima Nova"/>
              </a:rPr>
              <a:t>СТ. 124 КУпАП </a:t>
            </a:r>
            <a:endParaRPr dirty="0">
              <a:latin typeface="Montserrat SemiBold" panose="00000700000000000000" pitchFamily="2" charset="-52"/>
            </a:endParaRPr>
          </a:p>
          <a:p>
            <a:pPr marL="0" marR="0" lvl="0" indent="0" algn="just" rtl="0">
              <a:spcBef>
                <a:spcPts val="0"/>
              </a:spcBef>
              <a:spcAft>
                <a:spcPts val="0"/>
              </a:spcAft>
              <a:buNone/>
            </a:pPr>
            <a:r>
              <a:rPr lang="uk-UA" sz="1800" dirty="0">
                <a:solidFill>
                  <a:srgbClr val="182947"/>
                </a:solidFill>
                <a:latin typeface="Montserrat Light" panose="00000400000000000000" pitchFamily="2" charset="-52"/>
                <a:ea typeface="Proxima Nova"/>
                <a:cs typeface="Proxima Nova"/>
                <a:sym typeface="Proxima Nova"/>
              </a:rPr>
              <a:t>Порушення правил дорожнього руху,</a:t>
            </a:r>
            <a:r>
              <a:rPr lang="uk-UA" sz="1800" dirty="0">
                <a:latin typeface="Montserrat Light" panose="00000400000000000000" pitchFamily="2" charset="-52"/>
                <a:ea typeface="Proxima Nova"/>
              </a:rPr>
              <a:t> </a:t>
            </a:r>
            <a:r>
              <a:rPr lang="uk-UA" sz="1800" dirty="0">
                <a:solidFill>
                  <a:srgbClr val="182947"/>
                </a:solidFill>
                <a:latin typeface="Montserrat Light" panose="00000400000000000000" pitchFamily="2" charset="-52"/>
                <a:ea typeface="Proxima Nova"/>
                <a:cs typeface="Proxima Nova"/>
                <a:sym typeface="Proxima Nova"/>
              </a:rPr>
              <a:t>що спричинило пошкодження ТЗ, вантажу,</a:t>
            </a:r>
            <a:r>
              <a:rPr lang="uk-UA" sz="1800" dirty="0">
                <a:latin typeface="Montserrat Light" panose="00000400000000000000" pitchFamily="2" charset="-52"/>
                <a:ea typeface="Proxima Nova"/>
              </a:rPr>
              <a:t> </a:t>
            </a:r>
            <a:r>
              <a:rPr lang="uk-UA" sz="1800" dirty="0">
                <a:solidFill>
                  <a:srgbClr val="182947"/>
                </a:solidFill>
                <a:latin typeface="Montserrat Light" panose="00000400000000000000" pitchFamily="2" charset="-52"/>
                <a:ea typeface="Proxima Nova"/>
                <a:cs typeface="Proxima Nova"/>
                <a:sym typeface="Proxima Nova"/>
              </a:rPr>
              <a:t>автомобільних доріг, вулиць, залізничних переїздів,</a:t>
            </a:r>
            <a:r>
              <a:rPr lang="uk-UA" sz="1800" dirty="0">
                <a:latin typeface="Montserrat Light" panose="00000400000000000000" pitchFamily="2" charset="-52"/>
                <a:ea typeface="Proxima Nova"/>
              </a:rPr>
              <a:t> </a:t>
            </a:r>
            <a:r>
              <a:rPr lang="uk-UA" sz="1800" dirty="0">
                <a:solidFill>
                  <a:srgbClr val="182947"/>
                </a:solidFill>
                <a:latin typeface="Montserrat Light" panose="00000400000000000000" pitchFamily="2" charset="-52"/>
                <a:ea typeface="Proxima Nova"/>
                <a:cs typeface="Proxima Nova"/>
                <a:sym typeface="Proxima Nova"/>
              </a:rPr>
              <a:t>дорожніх споруд чи іншого майна</a:t>
            </a:r>
            <a:endParaRPr sz="1800" dirty="0">
              <a:latin typeface="Montserrat Light" panose="00000400000000000000" pitchFamily="2" charset="-52"/>
            </a:endParaRPr>
          </a:p>
        </p:txBody>
      </p:sp>
      <p:sp>
        <p:nvSpPr>
          <p:cNvPr id="48" name="Google Shape;253;p11"/>
          <p:cNvSpPr txBox="1"/>
          <p:nvPr/>
        </p:nvSpPr>
        <p:spPr>
          <a:xfrm>
            <a:off x="2996769" y="3613579"/>
            <a:ext cx="8110525" cy="92328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uk-UA" sz="1800" b="1" dirty="0">
                <a:solidFill>
                  <a:srgbClr val="182947"/>
                </a:solidFill>
                <a:latin typeface="Montserrat SemiBold" panose="00000700000000000000" pitchFamily="2" charset="-52"/>
                <a:ea typeface="Proxima Nova"/>
                <a:cs typeface="Proxima Nova"/>
                <a:sym typeface="Proxima Nova"/>
              </a:rPr>
              <a:t>СТ. 130 КУпАП</a:t>
            </a:r>
            <a:endParaRPr sz="1800" dirty="0">
              <a:latin typeface="Montserrat SemiBold" panose="00000700000000000000" pitchFamily="2" charset="-52"/>
            </a:endParaRPr>
          </a:p>
          <a:p>
            <a:pPr marL="0" marR="0" lvl="0" indent="0" algn="just" rtl="0">
              <a:spcBef>
                <a:spcPts val="0"/>
              </a:spcBef>
              <a:spcAft>
                <a:spcPts val="0"/>
              </a:spcAft>
              <a:buNone/>
            </a:pPr>
            <a:r>
              <a:rPr lang="uk-UA" sz="1800" dirty="0">
                <a:solidFill>
                  <a:srgbClr val="182947"/>
                </a:solidFill>
                <a:latin typeface="Montserrat Light" panose="00000400000000000000" pitchFamily="2" charset="-52"/>
                <a:ea typeface="Proxima Nova"/>
                <a:cs typeface="Proxima Nova"/>
                <a:sym typeface="Proxima Nova"/>
              </a:rPr>
              <a:t>Керування транспортним засобом</a:t>
            </a:r>
            <a:r>
              <a:rPr lang="uk-UA" sz="1800" dirty="0">
                <a:latin typeface="Montserrat Light" panose="00000400000000000000" pitchFamily="2" charset="-52"/>
                <a:ea typeface="Proxima Nova"/>
              </a:rPr>
              <a:t> </a:t>
            </a:r>
            <a:r>
              <a:rPr lang="uk-UA" sz="1800" dirty="0">
                <a:solidFill>
                  <a:srgbClr val="182947"/>
                </a:solidFill>
                <a:latin typeface="Montserrat Light" panose="00000400000000000000" pitchFamily="2" charset="-52"/>
                <a:ea typeface="Proxima Nova"/>
                <a:cs typeface="Proxima Nova"/>
                <a:sym typeface="Proxima Nova"/>
              </a:rPr>
              <a:t>у стані алкогольного чи наркотичного сп’яніння</a:t>
            </a:r>
            <a:endParaRPr sz="1800" dirty="0">
              <a:latin typeface="Montserrat Light" panose="00000400000000000000" pitchFamily="2" charset="-52"/>
            </a:endParaRPr>
          </a:p>
        </p:txBody>
      </p:sp>
      <p:sp>
        <p:nvSpPr>
          <p:cNvPr id="49" name="Google Shape;255;p11"/>
          <p:cNvSpPr txBox="1"/>
          <p:nvPr/>
        </p:nvSpPr>
        <p:spPr>
          <a:xfrm>
            <a:off x="2999833" y="4928322"/>
            <a:ext cx="6972432"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800" dirty="0">
                <a:solidFill>
                  <a:srgbClr val="182947"/>
                </a:solidFill>
                <a:latin typeface="Montserrat Medium" pitchFamily="2" charset="-52"/>
                <a:ea typeface="Proxima Nova"/>
                <a:cs typeface="Proxima Nova"/>
                <a:sym typeface="Proxima Nova"/>
              </a:rPr>
              <a:t>ІНШІ ПОРУШЕННЯ ПРАВИЛ ДОРОЖНЬОГО РУХУ</a:t>
            </a:r>
          </a:p>
          <a:p>
            <a:pPr marL="0" marR="0" lvl="0" indent="0" algn="l" rtl="0">
              <a:spcBef>
                <a:spcPts val="0"/>
              </a:spcBef>
              <a:spcAft>
                <a:spcPts val="0"/>
              </a:spcAft>
              <a:buNone/>
            </a:pPr>
            <a:r>
              <a:rPr lang="uk-UA" sz="1800" dirty="0">
                <a:solidFill>
                  <a:srgbClr val="002060"/>
                </a:solidFill>
                <a:latin typeface="Montserrat Light" panose="00000400000000000000" pitchFamily="2" charset="-52"/>
                <a:sym typeface="Proxima Nova"/>
              </a:rPr>
              <a:t>За ст. 121, 122, 126, 127 КУпАП</a:t>
            </a:r>
            <a:endParaRPr dirty="0">
              <a:solidFill>
                <a:srgbClr val="002060"/>
              </a:solidFill>
              <a:latin typeface="Montserrat Light" panose="00000400000000000000" pitchFamily="2" charset="-52"/>
            </a:endParaRPr>
          </a:p>
        </p:txBody>
      </p:sp>
    </p:spTree>
    <p:extLst>
      <p:ext uri="{BB962C8B-B14F-4D97-AF65-F5344CB8AC3E}">
        <p14:creationId xmlns:p14="http://schemas.microsoft.com/office/powerpoint/2010/main" val="39483969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90" name="Google Shape;90;p1"/>
          <p:cNvSpPr txBox="1"/>
          <p:nvPr/>
        </p:nvSpPr>
        <p:spPr>
          <a:xfrm>
            <a:off x="3687724" y="4498867"/>
            <a:ext cx="4816549" cy="70784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uk-UA" sz="4000" dirty="0">
                <a:solidFill>
                  <a:srgbClr val="182947"/>
                </a:solidFill>
                <a:latin typeface="Montserrat SemiBold" panose="00000700000000000000" pitchFamily="2" charset="-52"/>
              </a:rPr>
              <a:t>з</a:t>
            </a:r>
            <a:r>
              <a:rPr lang="uk-UA" sz="4000" b="0" i="0" u="none" strike="noStrike" cap="none" dirty="0">
                <a:solidFill>
                  <a:srgbClr val="182947"/>
                </a:solidFill>
                <a:latin typeface="Montserrat SemiBold" panose="00000700000000000000" pitchFamily="2" charset="-52"/>
                <a:sym typeface="Arial"/>
              </a:rPr>
              <a:t>а 2024 рік</a:t>
            </a:r>
            <a:endParaRPr sz="2000" dirty="0">
              <a:latin typeface="Montserrat SemiBold" panose="00000700000000000000" pitchFamily="2" charset="-52"/>
            </a:endParaRPr>
          </a:p>
        </p:txBody>
      </p:sp>
      <p:pic>
        <p:nvPicPr>
          <p:cNvPr id="9" name="Google Shape;93;p1"/>
          <p:cNvPicPr preferRelativeResize="0"/>
          <p:nvPr/>
        </p:nvPicPr>
        <p:blipFill rotWithShape="1">
          <a:blip r:embed="rId3">
            <a:alphaModFix/>
          </a:blip>
          <a:srcRect/>
          <a:stretch/>
        </p:blipFill>
        <p:spPr>
          <a:xfrm>
            <a:off x="-961034" y="-154205"/>
            <a:ext cx="3807516" cy="3195118"/>
          </a:xfrm>
          <a:prstGeom prst="rect">
            <a:avLst/>
          </a:prstGeom>
          <a:noFill/>
          <a:ln>
            <a:noFill/>
          </a:ln>
        </p:spPr>
      </p:pic>
      <p:sp>
        <p:nvSpPr>
          <p:cNvPr id="4" name="Скругленный прямоугольник 3"/>
          <p:cNvSpPr/>
          <p:nvPr/>
        </p:nvSpPr>
        <p:spPr>
          <a:xfrm>
            <a:off x="3687725" y="3429000"/>
            <a:ext cx="4816549" cy="776178"/>
          </a:xfrm>
          <a:prstGeom prst="roundRect">
            <a:avLst/>
          </a:prstGeom>
          <a:solidFill>
            <a:srgbClr val="182947"/>
          </a:solidFill>
          <a:ln w="28575">
            <a:solidFill>
              <a:srgbClr val="1829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5" name="TextBox 4"/>
          <p:cNvSpPr txBox="1"/>
          <p:nvPr/>
        </p:nvSpPr>
        <p:spPr>
          <a:xfrm>
            <a:off x="5386510" y="3463146"/>
            <a:ext cx="1418978" cy="707886"/>
          </a:xfrm>
          <a:prstGeom prst="rect">
            <a:avLst/>
          </a:prstGeom>
          <a:noFill/>
        </p:spPr>
        <p:txBody>
          <a:bodyPr wrap="none" rtlCol="0">
            <a:spAutoFit/>
          </a:bodyPr>
          <a:lstStyle/>
          <a:p>
            <a:r>
              <a:rPr lang="uk-UA" sz="4000" dirty="0">
                <a:solidFill>
                  <a:schemeClr val="bg1"/>
                </a:solidFill>
                <a:latin typeface="Montserrat ExtraBold" pitchFamily="2" charset="-52"/>
              </a:rPr>
              <a:t>ЗВІТ</a:t>
            </a:r>
          </a:p>
        </p:txBody>
      </p:sp>
      <p:sp>
        <p:nvSpPr>
          <p:cNvPr id="6" name="TextBox 5"/>
          <p:cNvSpPr txBox="1"/>
          <p:nvPr/>
        </p:nvSpPr>
        <p:spPr>
          <a:xfrm>
            <a:off x="1642349" y="642157"/>
            <a:ext cx="4681090" cy="523220"/>
          </a:xfrm>
          <a:prstGeom prst="rect">
            <a:avLst/>
          </a:prstGeom>
          <a:noFill/>
        </p:spPr>
        <p:txBody>
          <a:bodyPr wrap="none" rtlCol="0">
            <a:spAutoFit/>
          </a:bodyPr>
          <a:lstStyle/>
          <a:p>
            <a:r>
              <a:rPr lang="uk-UA" sz="2800" dirty="0">
                <a:solidFill>
                  <a:srgbClr val="FF0000"/>
                </a:solidFill>
                <a:latin typeface="Montserrat SemiBold" pitchFamily="2" charset="-52"/>
              </a:rPr>
              <a:t>БУЧАНСЬКА</a:t>
            </a:r>
            <a:r>
              <a:rPr lang="uk-UA" sz="2800" dirty="0">
                <a:solidFill>
                  <a:schemeClr val="bg1"/>
                </a:solidFill>
                <a:latin typeface="Montserrat SemiBold" pitchFamily="2" charset="-52"/>
              </a:rPr>
              <a:t> ГРОМАДИ</a:t>
            </a:r>
          </a:p>
        </p:txBody>
      </p:sp>
      <p:pic>
        <p:nvPicPr>
          <p:cNvPr id="2" name="Рисунок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Google Shape;93;p1"/>
          <p:cNvPicPr preferRelativeResize="0"/>
          <p:nvPr/>
        </p:nvPicPr>
        <p:blipFill rotWithShape="1">
          <a:blip r:embed="rId3">
            <a:alphaModFix/>
          </a:blip>
          <a:srcRect/>
          <a:stretch/>
        </p:blipFill>
        <p:spPr>
          <a:xfrm>
            <a:off x="-984617" y="-132362"/>
            <a:ext cx="3807516" cy="3195118"/>
          </a:xfrm>
          <a:prstGeom prst="rect">
            <a:avLst/>
          </a:prstGeom>
          <a:noFill/>
          <a:ln>
            <a:noFill/>
          </a:ln>
        </p:spPr>
      </p:pic>
      <p:sp>
        <p:nvSpPr>
          <p:cNvPr id="11" name="Скругленный прямоугольник 10"/>
          <p:cNvSpPr/>
          <p:nvPr/>
        </p:nvSpPr>
        <p:spPr>
          <a:xfrm>
            <a:off x="1602680" y="526652"/>
            <a:ext cx="4221177" cy="725839"/>
          </a:xfrm>
          <a:prstGeom prst="roundRect">
            <a:avLst>
              <a:gd name="adj" fmla="val 50000"/>
            </a:avLst>
          </a:prstGeom>
          <a:solidFill>
            <a:srgbClr val="182947"/>
          </a:solidFill>
          <a:ln w="28575">
            <a:solidFill>
              <a:srgbClr val="1829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12" name="TextBox 11"/>
          <p:cNvSpPr txBox="1"/>
          <p:nvPr/>
        </p:nvSpPr>
        <p:spPr>
          <a:xfrm>
            <a:off x="2059406" y="614506"/>
            <a:ext cx="3373039" cy="523220"/>
          </a:xfrm>
          <a:prstGeom prst="rect">
            <a:avLst/>
          </a:prstGeom>
          <a:noFill/>
        </p:spPr>
        <p:txBody>
          <a:bodyPr wrap="none" rtlCol="0">
            <a:spAutoFit/>
          </a:bodyPr>
          <a:lstStyle/>
          <a:p>
            <a:r>
              <a:rPr lang="uk-UA" sz="2800" dirty="0">
                <a:solidFill>
                  <a:schemeClr val="bg1"/>
                </a:solidFill>
                <a:latin typeface="Montserrat SemiBold" pitchFamily="2" charset="-52"/>
              </a:rPr>
              <a:t>ПРОФІЛАКТИКА</a:t>
            </a:r>
          </a:p>
        </p:txBody>
      </p:sp>
      <p:sp>
        <p:nvSpPr>
          <p:cNvPr id="43" name="Скругленный прямоугольник 42"/>
          <p:cNvSpPr/>
          <p:nvPr/>
        </p:nvSpPr>
        <p:spPr>
          <a:xfrm>
            <a:off x="6096000" y="526651"/>
            <a:ext cx="4267200" cy="725840"/>
          </a:xfrm>
          <a:prstGeom prst="roundRect">
            <a:avLst>
              <a:gd name="adj" fmla="val 50000"/>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44" name="Google Shape;100;p2"/>
          <p:cNvSpPr txBox="1"/>
          <p:nvPr/>
        </p:nvSpPr>
        <p:spPr>
          <a:xfrm>
            <a:off x="6269805" y="645630"/>
            <a:ext cx="4128291"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2400" b="1" dirty="0">
                <a:solidFill>
                  <a:srgbClr val="FFC000"/>
                </a:solidFill>
                <a:latin typeface="Montserrat Medium" panose="00000600000000000000" pitchFamily="2" charset="-52"/>
                <a:ea typeface="Proxima Nova"/>
                <a:cs typeface="Proxima Nova"/>
                <a:sym typeface="Proxima Nova"/>
              </a:rPr>
              <a:t>ДОЗВІЛЬНА СИСТЕМА</a:t>
            </a:r>
            <a:endParaRPr sz="2400" b="1" dirty="0">
              <a:solidFill>
                <a:srgbClr val="FFC000"/>
              </a:solidFill>
              <a:latin typeface="Montserrat Medium" panose="00000600000000000000" pitchFamily="2" charset="-52"/>
              <a:ea typeface="Proxima Nova"/>
              <a:cs typeface="Proxima Nova"/>
              <a:sym typeface="Proxima Nova"/>
            </a:endParaRPr>
          </a:p>
        </p:txBody>
      </p:sp>
      <p:sp>
        <p:nvSpPr>
          <p:cNvPr id="26" name="Google Shape;272;p12"/>
          <p:cNvSpPr txBox="1"/>
          <p:nvPr/>
        </p:nvSpPr>
        <p:spPr>
          <a:xfrm>
            <a:off x="510415" y="5060559"/>
            <a:ext cx="4818847"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800" b="1" dirty="0">
                <a:solidFill>
                  <a:srgbClr val="182947"/>
                </a:solidFill>
                <a:latin typeface="Montserrat Medium" panose="00000600000000000000" pitchFamily="2" charset="-52"/>
                <a:ea typeface="Proxima Nova"/>
                <a:cs typeface="Proxima Nova"/>
                <a:sym typeface="Proxima Nova"/>
              </a:rPr>
              <a:t>СТ. 191 КУпАП</a:t>
            </a:r>
            <a:endParaRPr dirty="0">
              <a:latin typeface="Montserrat Medium" panose="00000600000000000000" pitchFamily="2" charset="-52"/>
            </a:endParaRPr>
          </a:p>
          <a:p>
            <a:pPr marL="0" marR="0" lvl="0" indent="0" algn="l" rtl="0">
              <a:spcBef>
                <a:spcPts val="0"/>
              </a:spcBef>
              <a:spcAft>
                <a:spcPts val="0"/>
              </a:spcAft>
              <a:buNone/>
            </a:pPr>
            <a:r>
              <a:rPr lang="uk-UA" sz="1800" dirty="0">
                <a:solidFill>
                  <a:srgbClr val="182947"/>
                </a:solidFill>
                <a:latin typeface="Montserrat Light" panose="00000400000000000000" pitchFamily="2" charset="-52"/>
                <a:ea typeface="Proxima Nova"/>
                <a:cs typeface="Proxima Nova"/>
                <a:sym typeface="Proxima Nova"/>
              </a:rPr>
              <a:t>Порушення громадянами</a:t>
            </a:r>
            <a:endParaRPr dirty="0">
              <a:latin typeface="Montserrat Light" panose="00000400000000000000" pitchFamily="2" charset="-52"/>
            </a:endParaRPr>
          </a:p>
          <a:p>
            <a:pPr marL="0" marR="0" lvl="0" indent="0" algn="l" rtl="0">
              <a:spcBef>
                <a:spcPts val="0"/>
              </a:spcBef>
              <a:spcAft>
                <a:spcPts val="0"/>
              </a:spcAft>
              <a:buNone/>
            </a:pPr>
            <a:r>
              <a:rPr lang="uk-UA" sz="1800" dirty="0">
                <a:solidFill>
                  <a:srgbClr val="182947"/>
                </a:solidFill>
                <a:latin typeface="Montserrat Light" panose="00000400000000000000" pitchFamily="2" charset="-52"/>
                <a:ea typeface="Proxima Nova"/>
                <a:cs typeface="Proxima Nova"/>
                <a:sym typeface="Proxima Nova"/>
              </a:rPr>
              <a:t>правил зберігання,</a:t>
            </a:r>
            <a:endParaRPr dirty="0">
              <a:latin typeface="Montserrat Light" panose="00000400000000000000" pitchFamily="2" charset="-52"/>
            </a:endParaRPr>
          </a:p>
          <a:p>
            <a:pPr marL="0" marR="0" lvl="0" indent="0" algn="l" rtl="0">
              <a:spcBef>
                <a:spcPts val="0"/>
              </a:spcBef>
              <a:spcAft>
                <a:spcPts val="0"/>
              </a:spcAft>
              <a:buNone/>
            </a:pPr>
            <a:r>
              <a:rPr lang="uk-UA" sz="1800" dirty="0">
                <a:solidFill>
                  <a:srgbClr val="182947"/>
                </a:solidFill>
                <a:latin typeface="Montserrat Light" panose="00000400000000000000" pitchFamily="2" charset="-52"/>
                <a:ea typeface="Proxima Nova"/>
                <a:cs typeface="Proxima Nova"/>
                <a:sym typeface="Proxima Nova"/>
              </a:rPr>
              <a:t>носіння або перевезення зброї</a:t>
            </a:r>
            <a:endParaRPr dirty="0">
              <a:latin typeface="Montserrat Light" panose="00000400000000000000" pitchFamily="2" charset="-52"/>
            </a:endParaRPr>
          </a:p>
        </p:txBody>
      </p:sp>
      <p:sp>
        <p:nvSpPr>
          <p:cNvPr id="27" name="Google Shape;273;p12"/>
          <p:cNvSpPr txBox="1"/>
          <p:nvPr/>
        </p:nvSpPr>
        <p:spPr>
          <a:xfrm>
            <a:off x="6971753" y="5058579"/>
            <a:ext cx="4737082" cy="1200288"/>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uk-UA" sz="1800" b="1" dirty="0">
                <a:solidFill>
                  <a:srgbClr val="182947"/>
                </a:solidFill>
                <a:latin typeface="Montserrat Medium" panose="00000600000000000000" pitchFamily="2" charset="-52"/>
                <a:ea typeface="Proxima Nova"/>
                <a:cs typeface="Proxima Nova"/>
                <a:sym typeface="Proxima Nova"/>
              </a:rPr>
              <a:t>СТ. 192 КУпАП</a:t>
            </a:r>
            <a:endParaRPr dirty="0">
              <a:latin typeface="Montserrat Medium" panose="00000600000000000000" pitchFamily="2" charset="-52"/>
            </a:endParaRPr>
          </a:p>
          <a:p>
            <a:pPr marL="0" marR="0" lvl="0" indent="0" algn="r" rtl="0">
              <a:spcBef>
                <a:spcPts val="0"/>
              </a:spcBef>
              <a:spcAft>
                <a:spcPts val="0"/>
              </a:spcAft>
              <a:buNone/>
            </a:pPr>
            <a:r>
              <a:rPr lang="uk-UA" sz="1800" dirty="0">
                <a:solidFill>
                  <a:srgbClr val="182947"/>
                </a:solidFill>
                <a:latin typeface="Montserrat Light" panose="00000400000000000000" pitchFamily="2" charset="-52"/>
                <a:ea typeface="Proxima Nova"/>
                <a:cs typeface="Proxima Nova"/>
                <a:sym typeface="Proxima Nova"/>
              </a:rPr>
              <a:t>Порушення громадянами</a:t>
            </a:r>
            <a:endParaRPr dirty="0">
              <a:latin typeface="Montserrat Light" panose="00000400000000000000" pitchFamily="2" charset="-52"/>
            </a:endParaRPr>
          </a:p>
          <a:p>
            <a:pPr marL="0" marR="0" lvl="0" indent="0" algn="r" rtl="0">
              <a:spcBef>
                <a:spcPts val="0"/>
              </a:spcBef>
              <a:spcAft>
                <a:spcPts val="0"/>
              </a:spcAft>
              <a:buNone/>
            </a:pPr>
            <a:r>
              <a:rPr lang="uk-UA" sz="1800" dirty="0">
                <a:solidFill>
                  <a:srgbClr val="182947"/>
                </a:solidFill>
                <a:latin typeface="Montserrat Light" panose="00000400000000000000" pitchFamily="2" charset="-52"/>
                <a:ea typeface="Proxima Nova"/>
                <a:cs typeface="Proxima Nova"/>
                <a:sym typeface="Proxima Nova"/>
              </a:rPr>
              <a:t>строків реєстрації (перереєстрації) </a:t>
            </a:r>
            <a:endParaRPr sz="1800" dirty="0">
              <a:solidFill>
                <a:srgbClr val="182947"/>
              </a:solidFill>
              <a:latin typeface="Montserrat Light" panose="00000400000000000000" pitchFamily="2" charset="-52"/>
              <a:ea typeface="Proxima Nova"/>
              <a:cs typeface="Proxima Nova"/>
              <a:sym typeface="Proxima Nova"/>
            </a:endParaRPr>
          </a:p>
          <a:p>
            <a:pPr marL="0" marR="0" lvl="0" indent="0" algn="r" rtl="0">
              <a:spcBef>
                <a:spcPts val="0"/>
              </a:spcBef>
              <a:spcAft>
                <a:spcPts val="0"/>
              </a:spcAft>
              <a:buNone/>
            </a:pPr>
            <a:r>
              <a:rPr lang="uk-UA" sz="1800" dirty="0">
                <a:solidFill>
                  <a:srgbClr val="182947"/>
                </a:solidFill>
                <a:latin typeface="Montserrat Light" panose="00000400000000000000" pitchFamily="2" charset="-52"/>
                <a:ea typeface="Proxima Nova"/>
                <a:cs typeface="Proxima Nova"/>
                <a:sym typeface="Proxima Nova"/>
              </a:rPr>
              <a:t>зброї і правил взяття її на облік</a:t>
            </a:r>
            <a:endParaRPr sz="1800" dirty="0">
              <a:solidFill>
                <a:srgbClr val="182947"/>
              </a:solidFill>
              <a:latin typeface="Montserrat Light" panose="00000400000000000000" pitchFamily="2" charset="-52"/>
              <a:ea typeface="Proxima Nova"/>
              <a:cs typeface="Proxima Nova"/>
              <a:sym typeface="Proxima Nova"/>
            </a:endParaRPr>
          </a:p>
        </p:txBody>
      </p:sp>
      <p:grpSp>
        <p:nvGrpSpPr>
          <p:cNvPr id="28" name="Группа 27"/>
          <p:cNvGrpSpPr/>
          <p:nvPr/>
        </p:nvGrpSpPr>
        <p:grpSpPr>
          <a:xfrm>
            <a:off x="510415" y="3985546"/>
            <a:ext cx="1916224" cy="868135"/>
            <a:chOff x="1642349" y="1880882"/>
            <a:chExt cx="2346721" cy="868135"/>
          </a:xfrm>
        </p:grpSpPr>
        <p:sp>
          <p:nvSpPr>
            <p:cNvPr id="29" name="Скругленный прямоугольник 28"/>
            <p:cNvSpPr/>
            <p:nvPr/>
          </p:nvSpPr>
          <p:spPr>
            <a:xfrm>
              <a:off x="1642349" y="1880882"/>
              <a:ext cx="2346721" cy="868135"/>
            </a:xfrm>
            <a:prstGeom prst="roundRect">
              <a:avLst>
                <a:gd name="adj" fmla="val 50000"/>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35" name="TextBox 34"/>
            <p:cNvSpPr txBox="1"/>
            <p:nvPr/>
          </p:nvSpPr>
          <p:spPr>
            <a:xfrm>
              <a:off x="2384427" y="1968998"/>
              <a:ext cx="656079" cy="707886"/>
            </a:xfrm>
            <a:prstGeom prst="rect">
              <a:avLst/>
            </a:prstGeom>
            <a:noFill/>
          </p:spPr>
          <p:txBody>
            <a:bodyPr wrap="none" rtlCol="0">
              <a:spAutoFit/>
            </a:bodyPr>
            <a:lstStyle/>
            <a:p>
              <a:r>
                <a:rPr lang="uk-UA" sz="4000" dirty="0">
                  <a:solidFill>
                    <a:srgbClr val="FFC000"/>
                  </a:solidFill>
                  <a:latin typeface="Montserrat ExtraBold" pitchFamily="2" charset="-52"/>
                </a:rPr>
                <a:t>0</a:t>
              </a:r>
            </a:p>
          </p:txBody>
        </p:sp>
      </p:grpSp>
      <p:grpSp>
        <p:nvGrpSpPr>
          <p:cNvPr id="36" name="Группа 35"/>
          <p:cNvGrpSpPr/>
          <p:nvPr/>
        </p:nvGrpSpPr>
        <p:grpSpPr>
          <a:xfrm>
            <a:off x="9765358" y="3993537"/>
            <a:ext cx="1916224" cy="868135"/>
            <a:chOff x="1642349" y="1880882"/>
            <a:chExt cx="2346721" cy="868135"/>
          </a:xfrm>
        </p:grpSpPr>
        <p:sp>
          <p:nvSpPr>
            <p:cNvPr id="40" name="Скругленный прямоугольник 39"/>
            <p:cNvSpPr/>
            <p:nvPr/>
          </p:nvSpPr>
          <p:spPr>
            <a:xfrm>
              <a:off x="1642349" y="1880882"/>
              <a:ext cx="2346721" cy="868135"/>
            </a:xfrm>
            <a:prstGeom prst="roundRect">
              <a:avLst>
                <a:gd name="adj" fmla="val 50000"/>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42" name="TextBox 41"/>
            <p:cNvSpPr txBox="1"/>
            <p:nvPr/>
          </p:nvSpPr>
          <p:spPr>
            <a:xfrm>
              <a:off x="2384427" y="1968998"/>
              <a:ext cx="607001" cy="707886"/>
            </a:xfrm>
            <a:prstGeom prst="rect">
              <a:avLst/>
            </a:prstGeom>
            <a:noFill/>
          </p:spPr>
          <p:txBody>
            <a:bodyPr wrap="none" rtlCol="0">
              <a:spAutoFit/>
            </a:bodyPr>
            <a:lstStyle/>
            <a:p>
              <a:r>
                <a:rPr lang="uk-UA" sz="4000" dirty="0">
                  <a:solidFill>
                    <a:srgbClr val="FFC000"/>
                  </a:solidFill>
                  <a:latin typeface="Montserrat ExtraBold" pitchFamily="2" charset="-52"/>
                </a:rPr>
                <a:t>5</a:t>
              </a:r>
            </a:p>
          </p:txBody>
        </p:sp>
      </p:grpSp>
      <p:sp>
        <p:nvSpPr>
          <p:cNvPr id="45" name="Google Shape;268;p12"/>
          <p:cNvSpPr txBox="1"/>
          <p:nvPr/>
        </p:nvSpPr>
        <p:spPr>
          <a:xfrm>
            <a:off x="2475077" y="1804324"/>
            <a:ext cx="6985745" cy="5231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uk-UA" sz="2800" dirty="0">
                <a:solidFill>
                  <a:srgbClr val="182947"/>
                </a:solidFill>
                <a:latin typeface="Montserrat Medium" panose="00000600000000000000" pitchFamily="2" charset="-52"/>
                <a:ea typeface="Proxima Nova"/>
                <a:cs typeface="Proxima Nova"/>
                <a:sym typeface="Proxima Nova"/>
              </a:rPr>
              <a:t>Перевірено власників зброї</a:t>
            </a:r>
            <a:endParaRPr dirty="0">
              <a:latin typeface="Montserrat Medium" panose="00000600000000000000" pitchFamily="2" charset="-52"/>
            </a:endParaRPr>
          </a:p>
        </p:txBody>
      </p:sp>
      <p:pic>
        <p:nvPicPr>
          <p:cNvPr id="46" name="Google Shape;267;p12"/>
          <p:cNvPicPr preferRelativeResize="0"/>
          <p:nvPr/>
        </p:nvPicPr>
        <p:blipFill rotWithShape="1">
          <a:blip r:embed="rId5">
            <a:alphaModFix/>
          </a:blip>
          <a:srcRect/>
          <a:stretch/>
        </p:blipFill>
        <p:spPr>
          <a:xfrm>
            <a:off x="4497457" y="2458461"/>
            <a:ext cx="831805" cy="857516"/>
          </a:xfrm>
          <a:prstGeom prst="rect">
            <a:avLst/>
          </a:prstGeom>
          <a:noFill/>
          <a:ln>
            <a:noFill/>
          </a:ln>
        </p:spPr>
      </p:pic>
      <p:sp>
        <p:nvSpPr>
          <p:cNvPr id="47" name="Скругленный прямоугольник 46"/>
          <p:cNvSpPr/>
          <p:nvPr/>
        </p:nvSpPr>
        <p:spPr>
          <a:xfrm>
            <a:off x="5552785" y="2429605"/>
            <a:ext cx="1834133" cy="865446"/>
          </a:xfrm>
          <a:prstGeom prst="roundRect">
            <a:avLst>
              <a:gd name="adj" fmla="val 50000"/>
            </a:avLst>
          </a:prstGeom>
          <a:solidFill>
            <a:srgbClr val="182947"/>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50" name="TextBox 49"/>
          <p:cNvSpPr txBox="1"/>
          <p:nvPr/>
        </p:nvSpPr>
        <p:spPr>
          <a:xfrm>
            <a:off x="6095998" y="2524414"/>
            <a:ext cx="696024" cy="646331"/>
          </a:xfrm>
          <a:prstGeom prst="rect">
            <a:avLst/>
          </a:prstGeom>
          <a:noFill/>
          <a:ln>
            <a:noFill/>
          </a:ln>
        </p:spPr>
        <p:txBody>
          <a:bodyPr wrap="none" rtlCol="0">
            <a:spAutoFit/>
          </a:bodyPr>
          <a:lstStyle/>
          <a:p>
            <a:r>
              <a:rPr lang="uk-UA" sz="3600" dirty="0">
                <a:solidFill>
                  <a:schemeClr val="bg1"/>
                </a:solidFill>
                <a:latin typeface="Montserrat ExtraBold" pitchFamily="2" charset="-52"/>
              </a:rPr>
              <a:t>14</a:t>
            </a:r>
          </a:p>
        </p:txBody>
      </p:sp>
    </p:spTree>
    <p:extLst>
      <p:ext uri="{BB962C8B-B14F-4D97-AF65-F5344CB8AC3E}">
        <p14:creationId xmlns:p14="http://schemas.microsoft.com/office/powerpoint/2010/main" val="14700002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90" name="Google Shape;90;p1"/>
          <p:cNvSpPr txBox="1"/>
          <p:nvPr/>
        </p:nvSpPr>
        <p:spPr>
          <a:xfrm>
            <a:off x="3687724" y="4498867"/>
            <a:ext cx="4816549" cy="70784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uk-UA" sz="4000" dirty="0">
                <a:solidFill>
                  <a:srgbClr val="182947"/>
                </a:solidFill>
                <a:latin typeface="Montserrat SemiBold" panose="00000700000000000000" pitchFamily="2" charset="-52"/>
              </a:rPr>
              <a:t>з</a:t>
            </a:r>
            <a:r>
              <a:rPr lang="uk-UA" sz="4000" b="0" i="0" u="none" strike="noStrike" cap="none" dirty="0">
                <a:solidFill>
                  <a:srgbClr val="182947"/>
                </a:solidFill>
                <a:latin typeface="Montserrat SemiBold" panose="00000700000000000000" pitchFamily="2" charset="-52"/>
                <a:sym typeface="Arial"/>
              </a:rPr>
              <a:t>а 2024 рік</a:t>
            </a:r>
            <a:endParaRPr sz="2000" dirty="0">
              <a:latin typeface="Montserrat SemiBold" panose="00000700000000000000" pitchFamily="2" charset="-52"/>
            </a:endParaRPr>
          </a:p>
        </p:txBody>
      </p:sp>
      <p:pic>
        <p:nvPicPr>
          <p:cNvPr id="9" name="Google Shape;93;p1"/>
          <p:cNvPicPr preferRelativeResize="0"/>
          <p:nvPr/>
        </p:nvPicPr>
        <p:blipFill rotWithShape="1">
          <a:blip r:embed="rId3">
            <a:alphaModFix/>
          </a:blip>
          <a:srcRect/>
          <a:stretch/>
        </p:blipFill>
        <p:spPr>
          <a:xfrm>
            <a:off x="-961034" y="-154205"/>
            <a:ext cx="3807516" cy="3195118"/>
          </a:xfrm>
          <a:prstGeom prst="rect">
            <a:avLst/>
          </a:prstGeom>
          <a:noFill/>
          <a:ln>
            <a:noFill/>
          </a:ln>
        </p:spPr>
      </p:pic>
      <p:sp>
        <p:nvSpPr>
          <p:cNvPr id="4" name="Скругленный прямоугольник 3"/>
          <p:cNvSpPr/>
          <p:nvPr/>
        </p:nvSpPr>
        <p:spPr>
          <a:xfrm>
            <a:off x="3687725" y="3429000"/>
            <a:ext cx="4816549" cy="776178"/>
          </a:xfrm>
          <a:prstGeom prst="roundRect">
            <a:avLst/>
          </a:prstGeom>
          <a:solidFill>
            <a:srgbClr val="182947"/>
          </a:solidFill>
          <a:ln w="28575">
            <a:solidFill>
              <a:srgbClr val="1829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5" name="TextBox 4"/>
          <p:cNvSpPr txBox="1"/>
          <p:nvPr/>
        </p:nvSpPr>
        <p:spPr>
          <a:xfrm>
            <a:off x="5386510" y="3463146"/>
            <a:ext cx="1418978" cy="707886"/>
          </a:xfrm>
          <a:prstGeom prst="rect">
            <a:avLst/>
          </a:prstGeom>
          <a:noFill/>
        </p:spPr>
        <p:txBody>
          <a:bodyPr wrap="none" rtlCol="0">
            <a:spAutoFit/>
          </a:bodyPr>
          <a:lstStyle/>
          <a:p>
            <a:r>
              <a:rPr lang="uk-UA" sz="4000" dirty="0">
                <a:solidFill>
                  <a:schemeClr val="bg1"/>
                </a:solidFill>
                <a:latin typeface="Montserrat ExtraBold" pitchFamily="2" charset="-52"/>
              </a:rPr>
              <a:t>ЗВІТ</a:t>
            </a:r>
          </a:p>
        </p:txBody>
      </p:sp>
      <p:sp>
        <p:nvSpPr>
          <p:cNvPr id="6" name="TextBox 5"/>
          <p:cNvSpPr txBox="1"/>
          <p:nvPr/>
        </p:nvSpPr>
        <p:spPr>
          <a:xfrm>
            <a:off x="1642349" y="642157"/>
            <a:ext cx="4681090" cy="523220"/>
          </a:xfrm>
          <a:prstGeom prst="rect">
            <a:avLst/>
          </a:prstGeom>
          <a:noFill/>
        </p:spPr>
        <p:txBody>
          <a:bodyPr wrap="none" rtlCol="0">
            <a:spAutoFit/>
          </a:bodyPr>
          <a:lstStyle/>
          <a:p>
            <a:r>
              <a:rPr lang="uk-UA" sz="2800" dirty="0">
                <a:solidFill>
                  <a:srgbClr val="FF0000"/>
                </a:solidFill>
                <a:latin typeface="Montserrat SemiBold" pitchFamily="2" charset="-52"/>
              </a:rPr>
              <a:t>БУЧАНСЬКА</a:t>
            </a:r>
            <a:r>
              <a:rPr lang="uk-UA" sz="2800" dirty="0">
                <a:solidFill>
                  <a:schemeClr val="bg1"/>
                </a:solidFill>
                <a:latin typeface="Montserrat SemiBold" pitchFamily="2" charset="-52"/>
              </a:rPr>
              <a:t> ГРОМАДИ</a:t>
            </a:r>
          </a:p>
        </p:txBody>
      </p:sp>
      <p:pic>
        <p:nvPicPr>
          <p:cNvPr id="2" name="Рисунок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6" name="Группа 15"/>
          <p:cNvGrpSpPr/>
          <p:nvPr/>
        </p:nvGrpSpPr>
        <p:grpSpPr>
          <a:xfrm>
            <a:off x="-984617" y="-132362"/>
            <a:ext cx="12693452" cy="3195118"/>
            <a:chOff x="-984617" y="-132362"/>
            <a:chExt cx="12693452" cy="3195118"/>
          </a:xfrm>
        </p:grpSpPr>
        <p:pic>
          <p:nvPicPr>
            <p:cNvPr id="10" name="Google Shape;93;p1"/>
            <p:cNvPicPr preferRelativeResize="0"/>
            <p:nvPr/>
          </p:nvPicPr>
          <p:blipFill rotWithShape="1">
            <a:blip r:embed="rId3">
              <a:alphaModFix/>
            </a:blip>
            <a:srcRect/>
            <a:stretch/>
          </p:blipFill>
          <p:spPr>
            <a:xfrm>
              <a:off x="-984617" y="-132362"/>
              <a:ext cx="3807516" cy="3195118"/>
            </a:xfrm>
            <a:prstGeom prst="rect">
              <a:avLst/>
            </a:prstGeom>
            <a:noFill/>
            <a:ln>
              <a:noFill/>
            </a:ln>
          </p:spPr>
        </p:pic>
        <p:sp>
          <p:nvSpPr>
            <p:cNvPr id="11" name="Скругленный прямоугольник 10"/>
            <p:cNvSpPr/>
            <p:nvPr/>
          </p:nvSpPr>
          <p:spPr>
            <a:xfrm>
              <a:off x="1602680" y="526652"/>
              <a:ext cx="4221177" cy="725839"/>
            </a:xfrm>
            <a:prstGeom prst="roundRect">
              <a:avLst>
                <a:gd name="adj" fmla="val 50000"/>
              </a:avLst>
            </a:prstGeom>
            <a:solidFill>
              <a:srgbClr val="182947"/>
            </a:solidFill>
            <a:ln w="28575">
              <a:solidFill>
                <a:srgbClr val="1829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12" name="TextBox 11"/>
            <p:cNvSpPr txBox="1"/>
            <p:nvPr/>
          </p:nvSpPr>
          <p:spPr>
            <a:xfrm>
              <a:off x="2059406" y="614506"/>
              <a:ext cx="3373039" cy="523220"/>
            </a:xfrm>
            <a:prstGeom prst="rect">
              <a:avLst/>
            </a:prstGeom>
            <a:noFill/>
          </p:spPr>
          <p:txBody>
            <a:bodyPr wrap="none" rtlCol="0">
              <a:spAutoFit/>
            </a:bodyPr>
            <a:lstStyle/>
            <a:p>
              <a:r>
                <a:rPr lang="uk-UA" sz="2800" dirty="0">
                  <a:solidFill>
                    <a:schemeClr val="bg1"/>
                  </a:solidFill>
                  <a:latin typeface="Montserrat SemiBold" pitchFamily="2" charset="-52"/>
                </a:rPr>
                <a:t>ПРОФІЛАКТИКА</a:t>
              </a:r>
            </a:p>
          </p:txBody>
        </p:sp>
        <p:sp>
          <p:nvSpPr>
            <p:cNvPr id="43" name="Скругленный прямоугольник 42"/>
            <p:cNvSpPr/>
            <p:nvPr/>
          </p:nvSpPr>
          <p:spPr>
            <a:xfrm>
              <a:off x="6095999" y="526651"/>
              <a:ext cx="5431971" cy="725840"/>
            </a:xfrm>
            <a:prstGeom prst="roundRect">
              <a:avLst>
                <a:gd name="adj" fmla="val 50000"/>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44" name="Google Shape;100;p2"/>
            <p:cNvSpPr txBox="1"/>
            <p:nvPr/>
          </p:nvSpPr>
          <p:spPr>
            <a:xfrm>
              <a:off x="6269805" y="645630"/>
              <a:ext cx="5439030"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2400" b="1" dirty="0">
                  <a:solidFill>
                    <a:srgbClr val="FFC000"/>
                  </a:solidFill>
                  <a:latin typeface="Montserrat Medium" panose="00000600000000000000" pitchFamily="2" charset="-52"/>
                  <a:ea typeface="Proxima Nova"/>
                  <a:cs typeface="Proxima Nova"/>
                  <a:sym typeface="Proxima Nova"/>
                </a:rPr>
                <a:t>ВИСТУПИ ПЕРЕД ГРОМАДОЮ</a:t>
              </a:r>
              <a:endParaRPr sz="2400" b="1" dirty="0">
                <a:solidFill>
                  <a:srgbClr val="FFC000"/>
                </a:solidFill>
                <a:latin typeface="Montserrat Medium" panose="00000600000000000000" pitchFamily="2" charset="-52"/>
                <a:ea typeface="Proxima Nova"/>
                <a:cs typeface="Proxima Nova"/>
                <a:sym typeface="Proxima Nova"/>
              </a:endParaRPr>
            </a:p>
          </p:txBody>
        </p:sp>
      </p:grpSp>
      <p:sp>
        <p:nvSpPr>
          <p:cNvPr id="3" name="Прямоугольник 2"/>
          <p:cNvSpPr/>
          <p:nvPr/>
        </p:nvSpPr>
        <p:spPr>
          <a:xfrm>
            <a:off x="393721" y="1761602"/>
            <a:ext cx="4430486" cy="646331"/>
          </a:xfrm>
          <a:prstGeom prst="rect">
            <a:avLst/>
          </a:prstGeom>
        </p:spPr>
        <p:txBody>
          <a:bodyPr wrap="square">
            <a:spAutoFit/>
          </a:bodyPr>
          <a:lstStyle/>
          <a:p>
            <a:pPr lvl="0"/>
            <a:r>
              <a:rPr lang="ru-RU" sz="1800" dirty="0">
                <a:solidFill>
                  <a:srgbClr val="182947"/>
                </a:solidFill>
                <a:latin typeface="Montserrat Medium" pitchFamily="2" charset="-52"/>
                <a:ea typeface="Proxima Nova"/>
                <a:cs typeface="Proxima Nova"/>
                <a:sym typeface="Proxima Nova"/>
              </a:rPr>
              <a:t>В органах </a:t>
            </a:r>
            <a:r>
              <a:rPr lang="ru-RU" sz="1800" dirty="0" err="1">
                <a:solidFill>
                  <a:srgbClr val="182947"/>
                </a:solidFill>
                <a:latin typeface="Montserrat Medium" pitchFamily="2" charset="-52"/>
                <a:ea typeface="Proxima Nova"/>
                <a:cs typeface="Proxima Nova"/>
                <a:sym typeface="Proxima Nova"/>
              </a:rPr>
              <a:t>державної</a:t>
            </a:r>
            <a:r>
              <a:rPr lang="ru-RU" sz="1800" dirty="0">
                <a:solidFill>
                  <a:srgbClr val="182947"/>
                </a:solidFill>
                <a:latin typeface="Montserrat Medium" pitchFamily="2" charset="-52"/>
                <a:ea typeface="Proxima Nova"/>
                <a:cs typeface="Proxima Nova"/>
                <a:sym typeface="Proxima Nova"/>
              </a:rPr>
              <a:t> </a:t>
            </a:r>
            <a:r>
              <a:rPr lang="ru-RU" sz="1800" dirty="0" err="1">
                <a:solidFill>
                  <a:srgbClr val="182947"/>
                </a:solidFill>
                <a:latin typeface="Montserrat Medium" pitchFamily="2" charset="-52"/>
                <a:ea typeface="Proxima Nova"/>
                <a:cs typeface="Proxima Nova"/>
                <a:sym typeface="Proxima Nova"/>
              </a:rPr>
              <a:t>влади</a:t>
            </a:r>
            <a:endParaRPr lang="ru-RU" sz="1800" dirty="0">
              <a:latin typeface="Montserrat Medium" pitchFamily="2" charset="-52"/>
            </a:endParaRPr>
          </a:p>
          <a:p>
            <a:pPr lvl="0"/>
            <a:r>
              <a:rPr lang="ru-RU" sz="1800" dirty="0">
                <a:solidFill>
                  <a:srgbClr val="182947"/>
                </a:solidFill>
                <a:latin typeface="Montserrat Medium" pitchFamily="2" charset="-52"/>
                <a:ea typeface="Proxima Nova"/>
                <a:cs typeface="Proxima Nova"/>
                <a:sym typeface="Proxima Nova"/>
              </a:rPr>
              <a:t>та </a:t>
            </a:r>
            <a:r>
              <a:rPr lang="ru-RU" sz="1800" dirty="0" err="1">
                <a:solidFill>
                  <a:srgbClr val="182947"/>
                </a:solidFill>
                <a:latin typeface="Montserrat Medium" pitchFamily="2" charset="-52"/>
                <a:ea typeface="Proxima Nova"/>
                <a:cs typeface="Proxima Nova"/>
                <a:sym typeface="Proxima Nova"/>
              </a:rPr>
              <a:t>місцевого</a:t>
            </a:r>
            <a:r>
              <a:rPr lang="ru-RU" sz="1800" dirty="0">
                <a:solidFill>
                  <a:srgbClr val="182947"/>
                </a:solidFill>
                <a:latin typeface="Montserrat Medium" pitchFamily="2" charset="-52"/>
                <a:ea typeface="Proxima Nova"/>
                <a:cs typeface="Proxima Nova"/>
                <a:sym typeface="Proxima Nova"/>
              </a:rPr>
              <a:t> </a:t>
            </a:r>
            <a:r>
              <a:rPr lang="ru-RU" sz="1800" dirty="0" err="1">
                <a:solidFill>
                  <a:srgbClr val="182947"/>
                </a:solidFill>
                <a:latin typeface="Montserrat Medium" pitchFamily="2" charset="-52"/>
                <a:ea typeface="Proxima Nova"/>
                <a:cs typeface="Proxima Nova"/>
                <a:sym typeface="Proxima Nova"/>
              </a:rPr>
              <a:t>самоврядування</a:t>
            </a:r>
            <a:endParaRPr lang="ru-RU" sz="1800" dirty="0">
              <a:solidFill>
                <a:srgbClr val="182947"/>
              </a:solidFill>
              <a:latin typeface="Montserrat Medium" pitchFamily="2" charset="-52"/>
              <a:ea typeface="Proxima Nova"/>
              <a:cs typeface="Proxima Nova"/>
              <a:sym typeface="Proxima Nova"/>
            </a:endParaRPr>
          </a:p>
        </p:txBody>
      </p:sp>
      <p:sp>
        <p:nvSpPr>
          <p:cNvPr id="7" name="Прямоугольник 6"/>
          <p:cNvSpPr/>
          <p:nvPr/>
        </p:nvSpPr>
        <p:spPr>
          <a:xfrm>
            <a:off x="6454703" y="1767082"/>
            <a:ext cx="4125686" cy="646331"/>
          </a:xfrm>
          <a:prstGeom prst="rect">
            <a:avLst/>
          </a:prstGeom>
        </p:spPr>
        <p:txBody>
          <a:bodyPr wrap="square">
            <a:spAutoFit/>
          </a:bodyPr>
          <a:lstStyle/>
          <a:p>
            <a:pPr lvl="0"/>
            <a:r>
              <a:rPr lang="ru-RU" sz="1800" dirty="0">
                <a:solidFill>
                  <a:srgbClr val="182947"/>
                </a:solidFill>
                <a:latin typeface="Montserrat Medium" pitchFamily="2" charset="-52"/>
                <a:ea typeface="Proxima Nova"/>
                <a:cs typeface="Proxima Nova"/>
                <a:sym typeface="Proxima Nova"/>
              </a:rPr>
              <a:t>У </a:t>
            </a:r>
            <a:r>
              <a:rPr lang="ru-RU" sz="1800" dirty="0" err="1">
                <a:solidFill>
                  <a:srgbClr val="182947"/>
                </a:solidFill>
                <a:latin typeface="Montserrat Medium" pitchFamily="2" charset="-52"/>
                <a:ea typeface="Proxima Nova"/>
                <a:cs typeface="Proxima Nova"/>
                <a:sym typeface="Proxima Nova"/>
              </a:rPr>
              <a:t>приватних</a:t>
            </a:r>
            <a:r>
              <a:rPr lang="ru-RU" sz="1800" dirty="0">
                <a:solidFill>
                  <a:srgbClr val="182947"/>
                </a:solidFill>
                <a:latin typeface="Montserrat Medium" pitchFamily="2" charset="-52"/>
                <a:ea typeface="Proxima Nova"/>
                <a:cs typeface="Proxima Nova"/>
                <a:sym typeface="Proxima Nova"/>
              </a:rPr>
              <a:t> </a:t>
            </a:r>
            <a:r>
              <a:rPr lang="ru-RU" sz="1800" dirty="0" err="1">
                <a:solidFill>
                  <a:srgbClr val="182947"/>
                </a:solidFill>
                <a:latin typeface="Montserrat Medium" pitchFamily="2" charset="-52"/>
                <a:ea typeface="Proxima Nova"/>
                <a:cs typeface="Proxima Nova"/>
                <a:sym typeface="Proxima Nova"/>
              </a:rPr>
              <a:t>підприємствах</a:t>
            </a:r>
            <a:r>
              <a:rPr lang="ru-RU" sz="1800" dirty="0">
                <a:solidFill>
                  <a:srgbClr val="182947"/>
                </a:solidFill>
                <a:latin typeface="Montserrat Medium" pitchFamily="2" charset="-52"/>
                <a:ea typeface="Proxima Nova"/>
                <a:cs typeface="Proxima Nova"/>
                <a:sym typeface="Proxima Nova"/>
              </a:rPr>
              <a:t>,</a:t>
            </a:r>
            <a:endParaRPr lang="ru-RU" sz="1800" dirty="0">
              <a:latin typeface="Montserrat Medium" pitchFamily="2" charset="-52"/>
            </a:endParaRPr>
          </a:p>
          <a:p>
            <a:pPr lvl="0"/>
            <a:r>
              <a:rPr lang="ru-RU" sz="1800" dirty="0" err="1">
                <a:solidFill>
                  <a:srgbClr val="182947"/>
                </a:solidFill>
                <a:latin typeface="Montserrat Medium" pitchFamily="2" charset="-52"/>
                <a:ea typeface="Proxima Nova"/>
                <a:cs typeface="Proxima Nova"/>
                <a:sym typeface="Proxima Nova"/>
              </a:rPr>
              <a:t>установах</a:t>
            </a:r>
            <a:r>
              <a:rPr lang="ru-RU" sz="1800" dirty="0">
                <a:solidFill>
                  <a:srgbClr val="182947"/>
                </a:solidFill>
                <a:latin typeface="Montserrat Medium" pitchFamily="2" charset="-52"/>
                <a:ea typeface="Proxima Nova"/>
                <a:cs typeface="Proxima Nova"/>
                <a:sym typeface="Proxima Nova"/>
              </a:rPr>
              <a:t> та </a:t>
            </a:r>
            <a:r>
              <a:rPr lang="ru-RU" sz="1800" dirty="0" err="1">
                <a:solidFill>
                  <a:srgbClr val="182947"/>
                </a:solidFill>
                <a:latin typeface="Montserrat Medium" pitchFamily="2" charset="-52"/>
                <a:ea typeface="Proxima Nova"/>
                <a:cs typeface="Proxima Nova"/>
                <a:sym typeface="Proxima Nova"/>
              </a:rPr>
              <a:t>організаціях</a:t>
            </a:r>
            <a:endParaRPr lang="ru-RU" sz="1800" dirty="0">
              <a:solidFill>
                <a:srgbClr val="182947"/>
              </a:solidFill>
              <a:latin typeface="Montserrat Medium" pitchFamily="2" charset="-52"/>
              <a:ea typeface="Proxima Nova"/>
              <a:cs typeface="Proxima Nova"/>
              <a:sym typeface="Proxima Nova"/>
            </a:endParaRPr>
          </a:p>
        </p:txBody>
      </p:sp>
      <p:grpSp>
        <p:nvGrpSpPr>
          <p:cNvPr id="8" name="Группа 7"/>
          <p:cNvGrpSpPr/>
          <p:nvPr/>
        </p:nvGrpSpPr>
        <p:grpSpPr>
          <a:xfrm>
            <a:off x="4315366" y="1678582"/>
            <a:ext cx="1496977" cy="731133"/>
            <a:chOff x="4286908" y="1763820"/>
            <a:chExt cx="1496977" cy="731133"/>
          </a:xfrm>
        </p:grpSpPr>
        <p:sp>
          <p:nvSpPr>
            <p:cNvPr id="30" name="Скругленный прямоугольник 29"/>
            <p:cNvSpPr/>
            <p:nvPr/>
          </p:nvSpPr>
          <p:spPr>
            <a:xfrm>
              <a:off x="4286908" y="1763820"/>
              <a:ext cx="1496977" cy="731133"/>
            </a:xfrm>
            <a:prstGeom prst="roundRect">
              <a:avLst>
                <a:gd name="adj" fmla="val 50000"/>
              </a:avLst>
            </a:prstGeom>
            <a:solidFill>
              <a:srgbClr val="FFC000"/>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31" name="TextBox 30"/>
            <p:cNvSpPr txBox="1"/>
            <p:nvPr/>
          </p:nvSpPr>
          <p:spPr>
            <a:xfrm>
              <a:off x="4803718" y="1806220"/>
              <a:ext cx="465192" cy="646331"/>
            </a:xfrm>
            <a:prstGeom prst="rect">
              <a:avLst/>
            </a:prstGeom>
            <a:noFill/>
            <a:ln>
              <a:noFill/>
            </a:ln>
          </p:spPr>
          <p:txBody>
            <a:bodyPr wrap="none" rtlCol="0">
              <a:spAutoFit/>
            </a:bodyPr>
            <a:lstStyle/>
            <a:p>
              <a:r>
                <a:rPr lang="uk-UA" sz="3600" dirty="0">
                  <a:solidFill>
                    <a:schemeClr val="bg1"/>
                  </a:solidFill>
                  <a:latin typeface="Montserrat ExtraBold" pitchFamily="2" charset="-52"/>
                </a:rPr>
                <a:t>5</a:t>
              </a:r>
            </a:p>
          </p:txBody>
        </p:sp>
      </p:grpSp>
      <p:grpSp>
        <p:nvGrpSpPr>
          <p:cNvPr id="34" name="Группа 33"/>
          <p:cNvGrpSpPr/>
          <p:nvPr/>
        </p:nvGrpSpPr>
        <p:grpSpPr>
          <a:xfrm>
            <a:off x="2059406" y="2896361"/>
            <a:ext cx="10015333" cy="3840572"/>
            <a:chOff x="57784" y="2054465"/>
            <a:chExt cx="12133205" cy="4778936"/>
          </a:xfrm>
        </p:grpSpPr>
        <p:cxnSp>
          <p:nvCxnSpPr>
            <p:cNvPr id="37" name="Прямая соединительная линия 36"/>
            <p:cNvCxnSpPr/>
            <p:nvPr/>
          </p:nvCxnSpPr>
          <p:spPr>
            <a:xfrm>
              <a:off x="729702" y="2065659"/>
              <a:ext cx="10665953" cy="11852"/>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9" name="Прямая соединительная линия 38"/>
            <p:cNvCxnSpPr/>
            <p:nvPr/>
          </p:nvCxnSpPr>
          <p:spPr>
            <a:xfrm flipH="1">
              <a:off x="729114" y="2054465"/>
              <a:ext cx="588" cy="944069"/>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1" name="Прямая соединительная линия 40"/>
            <p:cNvCxnSpPr/>
            <p:nvPr/>
          </p:nvCxnSpPr>
          <p:spPr>
            <a:xfrm flipH="1">
              <a:off x="2836838" y="2071584"/>
              <a:ext cx="588" cy="944069"/>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flipH="1">
              <a:off x="6007786" y="2058631"/>
              <a:ext cx="588" cy="944069"/>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2" name="Прямая соединительная линия 51"/>
            <p:cNvCxnSpPr/>
            <p:nvPr/>
          </p:nvCxnSpPr>
          <p:spPr>
            <a:xfrm flipH="1">
              <a:off x="8689366" y="2066801"/>
              <a:ext cx="588" cy="944069"/>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4" name="Прямая соединительная линия 53"/>
            <p:cNvCxnSpPr/>
            <p:nvPr/>
          </p:nvCxnSpPr>
          <p:spPr>
            <a:xfrm flipH="1">
              <a:off x="11395655" y="2058629"/>
              <a:ext cx="588" cy="944069"/>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sp>
          <p:nvSpPr>
            <p:cNvPr id="56" name="TextBox 55"/>
            <p:cNvSpPr txBox="1"/>
            <p:nvPr/>
          </p:nvSpPr>
          <p:spPr>
            <a:xfrm rot="16200000">
              <a:off x="362552" y="4241956"/>
              <a:ext cx="896399" cy="369331"/>
            </a:xfrm>
            <a:prstGeom prst="rect">
              <a:avLst/>
            </a:prstGeom>
            <a:noFill/>
          </p:spPr>
          <p:txBody>
            <a:bodyPr wrap="none" rtlCol="0">
              <a:spAutoFit/>
            </a:bodyPr>
            <a:lstStyle/>
            <a:p>
              <a:pPr algn="r"/>
              <a:r>
                <a:rPr lang="uk-UA" sz="1800" dirty="0">
                  <a:solidFill>
                    <a:srgbClr val="182947"/>
                  </a:solidFill>
                  <a:latin typeface="Montserrat SemiBold" panose="00000700000000000000" pitchFamily="2" charset="-52"/>
                </a:rPr>
                <a:t>ДСНС</a:t>
              </a:r>
            </a:p>
          </p:txBody>
        </p:sp>
        <p:sp>
          <p:nvSpPr>
            <p:cNvPr id="57" name="TextBox 56"/>
            <p:cNvSpPr txBox="1"/>
            <p:nvPr/>
          </p:nvSpPr>
          <p:spPr>
            <a:xfrm rot="16200000">
              <a:off x="1578725" y="4820876"/>
              <a:ext cx="2419926" cy="633862"/>
            </a:xfrm>
            <a:prstGeom prst="rect">
              <a:avLst/>
            </a:prstGeom>
            <a:noFill/>
          </p:spPr>
          <p:txBody>
            <a:bodyPr wrap="none" rtlCol="0">
              <a:spAutoFit/>
            </a:bodyPr>
            <a:lstStyle/>
            <a:p>
              <a:pPr algn="r"/>
              <a:r>
                <a:rPr lang="uk-UA" dirty="0">
                  <a:solidFill>
                    <a:srgbClr val="182947"/>
                  </a:solidFill>
                  <a:latin typeface="Montserrat SemiBold" panose="00000700000000000000" pitchFamily="2" charset="-52"/>
                </a:rPr>
                <a:t>Заклади</a:t>
              </a:r>
            </a:p>
            <a:p>
              <a:pPr algn="r"/>
              <a:r>
                <a:rPr lang="uk-UA" dirty="0">
                  <a:solidFill>
                    <a:srgbClr val="182947"/>
                  </a:solidFill>
                  <a:latin typeface="Montserrat SemiBold" panose="00000700000000000000" pitchFamily="2" charset="-52"/>
                </a:rPr>
                <a:t> охорони здоров’я</a:t>
              </a:r>
            </a:p>
          </p:txBody>
        </p:sp>
        <p:sp>
          <p:nvSpPr>
            <p:cNvPr id="59" name="TextBox 58"/>
            <p:cNvSpPr txBox="1"/>
            <p:nvPr/>
          </p:nvSpPr>
          <p:spPr>
            <a:xfrm rot="16200000">
              <a:off x="7678962" y="4738323"/>
              <a:ext cx="2100754" cy="402626"/>
            </a:xfrm>
            <a:prstGeom prst="rect">
              <a:avLst/>
            </a:prstGeom>
            <a:noFill/>
          </p:spPr>
          <p:txBody>
            <a:bodyPr wrap="square" rtlCol="0">
              <a:spAutoFit/>
            </a:bodyPr>
            <a:lstStyle/>
            <a:p>
              <a:pPr algn="r"/>
              <a:r>
                <a:rPr lang="uk-UA" dirty="0">
                  <a:solidFill>
                    <a:srgbClr val="182947"/>
                  </a:solidFill>
                  <a:latin typeface="Montserrat SemiBold" panose="00000700000000000000" pitchFamily="2" charset="-52"/>
                </a:rPr>
                <a:t>Волонтери</a:t>
              </a:r>
            </a:p>
          </p:txBody>
        </p:sp>
        <p:sp>
          <p:nvSpPr>
            <p:cNvPr id="60" name="TextBox 59"/>
            <p:cNvSpPr txBox="1"/>
            <p:nvPr/>
          </p:nvSpPr>
          <p:spPr>
            <a:xfrm rot="16200000">
              <a:off x="4987167" y="4641335"/>
              <a:ext cx="2082875" cy="684463"/>
            </a:xfrm>
            <a:prstGeom prst="rect">
              <a:avLst/>
            </a:prstGeom>
            <a:noFill/>
          </p:spPr>
          <p:txBody>
            <a:bodyPr wrap="none" rtlCol="0">
              <a:spAutoFit/>
            </a:bodyPr>
            <a:lstStyle/>
            <a:p>
              <a:pPr algn="r"/>
              <a:r>
                <a:rPr lang="uk-UA" dirty="0">
                  <a:solidFill>
                    <a:srgbClr val="182947"/>
                  </a:solidFill>
                  <a:latin typeface="Montserrat SemiBold" panose="00000700000000000000" pitchFamily="2" charset="-52"/>
                </a:rPr>
                <a:t>Лісові</a:t>
              </a:r>
            </a:p>
            <a:p>
              <a:pPr algn="r"/>
              <a:r>
                <a:rPr lang="uk-UA" dirty="0">
                  <a:solidFill>
                    <a:srgbClr val="182947"/>
                  </a:solidFill>
                  <a:latin typeface="Montserrat SemiBold" panose="00000700000000000000" pitchFamily="2" charset="-52"/>
                </a:rPr>
                <a:t> господарства</a:t>
              </a:r>
            </a:p>
          </p:txBody>
        </p:sp>
        <p:sp>
          <p:nvSpPr>
            <p:cNvPr id="63" name="TextBox 62"/>
            <p:cNvSpPr txBox="1"/>
            <p:nvPr/>
          </p:nvSpPr>
          <p:spPr>
            <a:xfrm rot="16200000">
              <a:off x="9856134" y="5016428"/>
              <a:ext cx="2949482" cy="684463"/>
            </a:xfrm>
            <a:prstGeom prst="rect">
              <a:avLst/>
            </a:prstGeom>
            <a:noFill/>
          </p:spPr>
          <p:txBody>
            <a:bodyPr wrap="none" rtlCol="0">
              <a:spAutoFit/>
            </a:bodyPr>
            <a:lstStyle/>
            <a:p>
              <a:pPr algn="r"/>
              <a:r>
                <a:rPr lang="uk-UA" dirty="0">
                  <a:solidFill>
                    <a:srgbClr val="182947"/>
                  </a:solidFill>
                  <a:latin typeface="Montserrat SemiBold" panose="00000700000000000000" pitchFamily="2" charset="-52"/>
                </a:rPr>
                <a:t>Служба</a:t>
              </a:r>
            </a:p>
            <a:p>
              <a:pPr algn="r"/>
              <a:r>
                <a:rPr lang="uk-UA" dirty="0">
                  <a:solidFill>
                    <a:srgbClr val="182947"/>
                  </a:solidFill>
                  <a:latin typeface="Montserrat SemiBold" panose="00000700000000000000" pitchFamily="2" charset="-52"/>
                </a:rPr>
                <a:t> соціального захисту</a:t>
              </a:r>
            </a:p>
          </p:txBody>
        </p:sp>
        <p:pic>
          <p:nvPicPr>
            <p:cNvPr id="64" name="Рисунок 6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00318" y="2371149"/>
              <a:ext cx="1590671" cy="1590671"/>
            </a:xfrm>
            <a:prstGeom prst="rect">
              <a:avLst/>
            </a:prstGeom>
          </p:spPr>
        </p:pic>
        <p:pic>
          <p:nvPicPr>
            <p:cNvPr id="67" name="Рисунок 6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34774" y="2409007"/>
              <a:ext cx="1588287" cy="1588287"/>
            </a:xfrm>
            <a:prstGeom prst="rect">
              <a:avLst/>
            </a:prstGeom>
          </p:spPr>
        </p:pic>
        <p:pic>
          <p:nvPicPr>
            <p:cNvPr id="68" name="Рисунок 6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07933" y="2395516"/>
              <a:ext cx="1560112" cy="1560111"/>
            </a:xfrm>
            <a:prstGeom prst="rect">
              <a:avLst/>
            </a:prstGeom>
          </p:spPr>
        </p:pic>
        <p:pic>
          <p:nvPicPr>
            <p:cNvPr id="70" name="Рисунок 6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072864" y="2452882"/>
              <a:ext cx="1560112" cy="1560111"/>
            </a:xfrm>
            <a:prstGeom prst="rect">
              <a:avLst/>
            </a:prstGeom>
          </p:spPr>
        </p:pic>
        <p:pic>
          <p:nvPicPr>
            <p:cNvPr id="71" name="Рисунок 7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784" y="2437163"/>
              <a:ext cx="1584000" cy="1584000"/>
            </a:xfrm>
            <a:prstGeom prst="rect">
              <a:avLst/>
            </a:prstGeom>
          </p:spPr>
        </p:pic>
      </p:grpSp>
      <p:grpSp>
        <p:nvGrpSpPr>
          <p:cNvPr id="73" name="Группа 72"/>
          <p:cNvGrpSpPr/>
          <p:nvPr/>
        </p:nvGrpSpPr>
        <p:grpSpPr>
          <a:xfrm>
            <a:off x="10213893" y="1730984"/>
            <a:ext cx="1496977" cy="731133"/>
            <a:chOff x="4286908" y="1763820"/>
            <a:chExt cx="1496977" cy="731133"/>
          </a:xfrm>
        </p:grpSpPr>
        <p:sp>
          <p:nvSpPr>
            <p:cNvPr id="74" name="Скругленный прямоугольник 73"/>
            <p:cNvSpPr/>
            <p:nvPr/>
          </p:nvSpPr>
          <p:spPr>
            <a:xfrm>
              <a:off x="4286908" y="1763820"/>
              <a:ext cx="1496977" cy="731133"/>
            </a:xfrm>
            <a:prstGeom prst="roundRect">
              <a:avLst>
                <a:gd name="adj" fmla="val 50000"/>
              </a:avLst>
            </a:prstGeom>
            <a:solidFill>
              <a:srgbClr val="FFC000"/>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75" name="TextBox 74"/>
            <p:cNvSpPr txBox="1"/>
            <p:nvPr/>
          </p:nvSpPr>
          <p:spPr>
            <a:xfrm>
              <a:off x="4834737" y="1764296"/>
              <a:ext cx="465192" cy="646331"/>
            </a:xfrm>
            <a:prstGeom prst="rect">
              <a:avLst/>
            </a:prstGeom>
            <a:noFill/>
            <a:ln>
              <a:noFill/>
            </a:ln>
          </p:spPr>
          <p:txBody>
            <a:bodyPr wrap="none" rtlCol="0">
              <a:spAutoFit/>
            </a:bodyPr>
            <a:lstStyle/>
            <a:p>
              <a:r>
                <a:rPr lang="uk-UA" sz="3600" dirty="0">
                  <a:solidFill>
                    <a:schemeClr val="bg1"/>
                  </a:solidFill>
                  <a:latin typeface="Montserrat ExtraBold" pitchFamily="2" charset="-52"/>
                </a:rPr>
                <a:t>5</a:t>
              </a:r>
            </a:p>
          </p:txBody>
        </p:sp>
      </p:grpSp>
      <p:sp>
        <p:nvSpPr>
          <p:cNvPr id="15" name="TextBox 14"/>
          <p:cNvSpPr txBox="1"/>
          <p:nvPr/>
        </p:nvSpPr>
        <p:spPr>
          <a:xfrm>
            <a:off x="377620" y="3667590"/>
            <a:ext cx="1725152" cy="369332"/>
          </a:xfrm>
          <a:prstGeom prst="rect">
            <a:avLst/>
          </a:prstGeom>
          <a:noFill/>
        </p:spPr>
        <p:txBody>
          <a:bodyPr wrap="none" rtlCol="0">
            <a:spAutoFit/>
          </a:bodyPr>
          <a:lstStyle/>
          <a:p>
            <a:r>
              <a:rPr lang="uk-UA" sz="1800" dirty="0">
                <a:solidFill>
                  <a:srgbClr val="182947"/>
                </a:solidFill>
                <a:latin typeface="Montserrat SemiBold" pitchFamily="2" charset="-52"/>
              </a:rPr>
              <a:t>Співпраця з:</a:t>
            </a:r>
          </a:p>
        </p:txBody>
      </p:sp>
    </p:spTree>
    <p:extLst>
      <p:ext uri="{BB962C8B-B14F-4D97-AF65-F5344CB8AC3E}">
        <p14:creationId xmlns:p14="http://schemas.microsoft.com/office/powerpoint/2010/main" val="21744638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47" name="Google Shape;347;p16"/>
          <p:cNvSpPr/>
          <p:nvPr/>
        </p:nvSpPr>
        <p:spPr>
          <a:xfrm>
            <a:off x="1574306" y="3429000"/>
            <a:ext cx="970199" cy="1271182"/>
          </a:xfrm>
          <a:custGeom>
            <a:avLst/>
            <a:gdLst/>
            <a:ahLst/>
            <a:cxnLst/>
            <a:rect l="l" t="t" r="r" b="b"/>
            <a:pathLst>
              <a:path w="787542" h="1115390" extrusionOk="0">
                <a:moveTo>
                  <a:pt x="458269" y="689116"/>
                </a:moveTo>
                <a:lnTo>
                  <a:pt x="498899" y="689116"/>
                </a:lnTo>
                <a:lnTo>
                  <a:pt x="498899" y="774841"/>
                </a:lnTo>
                <a:lnTo>
                  <a:pt x="446772" y="774841"/>
                </a:lnTo>
                <a:cubicBezTo>
                  <a:pt x="454437" y="741727"/>
                  <a:pt x="458269" y="713859"/>
                  <a:pt x="458269" y="691237"/>
                </a:cubicBezTo>
                <a:close/>
                <a:moveTo>
                  <a:pt x="636491" y="682196"/>
                </a:moveTo>
                <a:lnTo>
                  <a:pt x="650890" y="682196"/>
                </a:lnTo>
                <a:cubicBezTo>
                  <a:pt x="660340" y="682196"/>
                  <a:pt x="666777" y="683982"/>
                  <a:pt x="670200" y="687554"/>
                </a:cubicBezTo>
                <a:cubicBezTo>
                  <a:pt x="673623" y="691125"/>
                  <a:pt x="675335" y="695479"/>
                  <a:pt x="675335" y="700613"/>
                </a:cubicBezTo>
                <a:cubicBezTo>
                  <a:pt x="675335" y="705897"/>
                  <a:pt x="673363" y="710231"/>
                  <a:pt x="669419" y="713617"/>
                </a:cubicBezTo>
                <a:cubicBezTo>
                  <a:pt x="665475" y="717003"/>
                  <a:pt x="658629" y="718696"/>
                  <a:pt x="648881" y="718696"/>
                </a:cubicBezTo>
                <a:lnTo>
                  <a:pt x="636491" y="718696"/>
                </a:lnTo>
                <a:close/>
                <a:moveTo>
                  <a:pt x="284066" y="682196"/>
                </a:moveTo>
                <a:lnTo>
                  <a:pt x="298465" y="682196"/>
                </a:lnTo>
                <a:cubicBezTo>
                  <a:pt x="307915" y="682196"/>
                  <a:pt x="314352" y="683982"/>
                  <a:pt x="317775" y="687554"/>
                </a:cubicBezTo>
                <a:cubicBezTo>
                  <a:pt x="321198" y="691125"/>
                  <a:pt x="322910" y="695479"/>
                  <a:pt x="322910" y="700613"/>
                </a:cubicBezTo>
                <a:cubicBezTo>
                  <a:pt x="322910" y="705897"/>
                  <a:pt x="320938" y="710231"/>
                  <a:pt x="316994" y="713617"/>
                </a:cubicBezTo>
                <a:cubicBezTo>
                  <a:pt x="313050" y="717003"/>
                  <a:pt x="306204" y="718696"/>
                  <a:pt x="296456" y="718696"/>
                </a:cubicBezTo>
                <a:lnTo>
                  <a:pt x="284066" y="718696"/>
                </a:lnTo>
                <a:close/>
                <a:moveTo>
                  <a:pt x="585703" y="648933"/>
                </a:moveTo>
                <a:lnTo>
                  <a:pt x="585703" y="812569"/>
                </a:lnTo>
                <a:lnTo>
                  <a:pt x="636491" y="812569"/>
                </a:lnTo>
                <a:lnTo>
                  <a:pt x="636491" y="751847"/>
                </a:lnTo>
                <a:lnTo>
                  <a:pt x="664173" y="751847"/>
                </a:lnTo>
                <a:cubicBezTo>
                  <a:pt x="684562" y="751847"/>
                  <a:pt x="699724" y="747196"/>
                  <a:pt x="709658" y="737895"/>
                </a:cubicBezTo>
                <a:cubicBezTo>
                  <a:pt x="719593" y="728593"/>
                  <a:pt x="724560" y="715682"/>
                  <a:pt x="724560" y="699162"/>
                </a:cubicBezTo>
                <a:cubicBezTo>
                  <a:pt x="724560" y="683089"/>
                  <a:pt x="720002" y="670699"/>
                  <a:pt x="710886" y="661992"/>
                </a:cubicBezTo>
                <a:cubicBezTo>
                  <a:pt x="701770" y="653286"/>
                  <a:pt x="688060" y="648933"/>
                  <a:pt x="669754" y="648933"/>
                </a:cubicBezTo>
                <a:close/>
                <a:moveTo>
                  <a:pt x="412281" y="648933"/>
                </a:moveTo>
                <a:lnTo>
                  <a:pt x="412281" y="685433"/>
                </a:lnTo>
                <a:cubicBezTo>
                  <a:pt x="412281" y="718621"/>
                  <a:pt x="407556" y="748424"/>
                  <a:pt x="398105" y="774841"/>
                </a:cubicBezTo>
                <a:lnTo>
                  <a:pt x="381250" y="774841"/>
                </a:lnTo>
                <a:lnTo>
                  <a:pt x="381250" y="848176"/>
                </a:lnTo>
                <a:lnTo>
                  <a:pt x="421880" y="848176"/>
                </a:lnTo>
                <a:lnTo>
                  <a:pt x="421880" y="812569"/>
                </a:lnTo>
                <a:lnTo>
                  <a:pt x="526358" y="812569"/>
                </a:lnTo>
                <a:lnTo>
                  <a:pt x="526358" y="848176"/>
                </a:lnTo>
                <a:lnTo>
                  <a:pt x="567100" y="848176"/>
                </a:lnTo>
                <a:lnTo>
                  <a:pt x="567100" y="774841"/>
                </a:lnTo>
                <a:lnTo>
                  <a:pt x="549463" y="774841"/>
                </a:lnTo>
                <a:lnTo>
                  <a:pt x="549463" y="648933"/>
                </a:lnTo>
                <a:close/>
                <a:moveTo>
                  <a:pt x="233278" y="648933"/>
                </a:moveTo>
                <a:lnTo>
                  <a:pt x="233278" y="812569"/>
                </a:lnTo>
                <a:lnTo>
                  <a:pt x="284066" y="812569"/>
                </a:lnTo>
                <a:lnTo>
                  <a:pt x="284066" y="751847"/>
                </a:lnTo>
                <a:lnTo>
                  <a:pt x="311748" y="751847"/>
                </a:lnTo>
                <a:cubicBezTo>
                  <a:pt x="332137" y="751847"/>
                  <a:pt x="347299" y="747196"/>
                  <a:pt x="357233" y="737895"/>
                </a:cubicBezTo>
                <a:cubicBezTo>
                  <a:pt x="367168" y="728593"/>
                  <a:pt x="372135" y="715682"/>
                  <a:pt x="372135" y="699162"/>
                </a:cubicBezTo>
                <a:cubicBezTo>
                  <a:pt x="372135" y="683089"/>
                  <a:pt x="367577" y="670699"/>
                  <a:pt x="358461" y="661992"/>
                </a:cubicBezTo>
                <a:cubicBezTo>
                  <a:pt x="349345" y="653286"/>
                  <a:pt x="335635" y="648933"/>
                  <a:pt x="317329" y="648933"/>
                </a:cubicBezTo>
                <a:close/>
                <a:moveTo>
                  <a:pt x="131331" y="646142"/>
                </a:moveTo>
                <a:cubicBezTo>
                  <a:pt x="104021" y="646142"/>
                  <a:pt x="83017" y="653435"/>
                  <a:pt x="68321" y="668020"/>
                </a:cubicBezTo>
                <a:cubicBezTo>
                  <a:pt x="53624" y="682605"/>
                  <a:pt x="46275" y="703143"/>
                  <a:pt x="46275" y="729635"/>
                </a:cubicBezTo>
                <a:cubicBezTo>
                  <a:pt x="46275" y="757242"/>
                  <a:pt x="53549" y="778432"/>
                  <a:pt x="68097" y="793203"/>
                </a:cubicBezTo>
                <a:cubicBezTo>
                  <a:pt x="82645" y="807974"/>
                  <a:pt x="103053" y="815360"/>
                  <a:pt x="129322" y="815360"/>
                </a:cubicBezTo>
                <a:cubicBezTo>
                  <a:pt x="152985" y="815360"/>
                  <a:pt x="171161" y="810690"/>
                  <a:pt x="183848" y="801351"/>
                </a:cubicBezTo>
                <a:cubicBezTo>
                  <a:pt x="196536" y="792012"/>
                  <a:pt x="205410" y="779901"/>
                  <a:pt x="210470" y="765019"/>
                </a:cubicBezTo>
                <a:lnTo>
                  <a:pt x="162919" y="752182"/>
                </a:lnTo>
                <a:cubicBezTo>
                  <a:pt x="158306" y="769000"/>
                  <a:pt x="147702" y="777408"/>
                  <a:pt x="131107" y="777408"/>
                </a:cubicBezTo>
                <a:cubicBezTo>
                  <a:pt x="111760" y="777408"/>
                  <a:pt x="100709" y="766953"/>
                  <a:pt x="97956" y="746043"/>
                </a:cubicBezTo>
                <a:lnTo>
                  <a:pt x="147293" y="746043"/>
                </a:lnTo>
                <a:lnTo>
                  <a:pt x="147293" y="715682"/>
                </a:lnTo>
                <a:lnTo>
                  <a:pt x="97733" y="715682"/>
                </a:lnTo>
                <a:cubicBezTo>
                  <a:pt x="100933" y="694623"/>
                  <a:pt x="112132" y="684093"/>
                  <a:pt x="131331" y="684093"/>
                </a:cubicBezTo>
                <a:cubicBezTo>
                  <a:pt x="146288" y="684093"/>
                  <a:pt x="156259" y="690939"/>
                  <a:pt x="161245" y="704632"/>
                </a:cubicBezTo>
                <a:lnTo>
                  <a:pt x="206787" y="687330"/>
                </a:lnTo>
                <a:cubicBezTo>
                  <a:pt x="193243" y="659871"/>
                  <a:pt x="168091" y="646142"/>
                  <a:pt x="131331" y="646142"/>
                </a:cubicBezTo>
                <a:close/>
                <a:moveTo>
                  <a:pt x="182174" y="134714"/>
                </a:moveTo>
                <a:lnTo>
                  <a:pt x="275727" y="134714"/>
                </a:lnTo>
                <a:lnTo>
                  <a:pt x="275727" y="250536"/>
                </a:lnTo>
                <a:lnTo>
                  <a:pt x="228950" y="279492"/>
                </a:lnTo>
                <a:lnTo>
                  <a:pt x="182174" y="250536"/>
                </a:lnTo>
                <a:close/>
                <a:moveTo>
                  <a:pt x="233577" y="41770"/>
                </a:moveTo>
                <a:lnTo>
                  <a:pt x="190664" y="84682"/>
                </a:lnTo>
                <a:lnTo>
                  <a:pt x="114512" y="84682"/>
                </a:lnTo>
                <a:lnTo>
                  <a:pt x="114512" y="160835"/>
                </a:lnTo>
                <a:lnTo>
                  <a:pt x="71629" y="203716"/>
                </a:lnTo>
                <a:lnTo>
                  <a:pt x="114512" y="246598"/>
                </a:lnTo>
                <a:lnTo>
                  <a:pt x="114512" y="313708"/>
                </a:lnTo>
                <a:lnTo>
                  <a:pt x="181624" y="313709"/>
                </a:lnTo>
                <a:lnTo>
                  <a:pt x="233577" y="365663"/>
                </a:lnTo>
                <a:lnTo>
                  <a:pt x="285530" y="313709"/>
                </a:lnTo>
                <a:lnTo>
                  <a:pt x="343540" y="313709"/>
                </a:lnTo>
                <a:lnTo>
                  <a:pt x="343540" y="255700"/>
                </a:lnTo>
                <a:lnTo>
                  <a:pt x="395523" y="203716"/>
                </a:lnTo>
                <a:lnTo>
                  <a:pt x="343540" y="151733"/>
                </a:lnTo>
                <a:lnTo>
                  <a:pt x="343538" y="84682"/>
                </a:lnTo>
                <a:lnTo>
                  <a:pt x="276488" y="84682"/>
                </a:lnTo>
                <a:close/>
                <a:moveTo>
                  <a:pt x="0" y="5863"/>
                </a:moveTo>
                <a:lnTo>
                  <a:pt x="455068" y="5863"/>
                </a:lnTo>
                <a:lnTo>
                  <a:pt x="455068" y="342922"/>
                </a:lnTo>
                <a:lnTo>
                  <a:pt x="783778" y="342922"/>
                </a:lnTo>
                <a:lnTo>
                  <a:pt x="783778" y="1115390"/>
                </a:lnTo>
                <a:lnTo>
                  <a:pt x="0" y="1115390"/>
                </a:lnTo>
                <a:close/>
                <a:moveTo>
                  <a:pt x="494382" y="0"/>
                </a:moveTo>
                <a:lnTo>
                  <a:pt x="787542" y="305978"/>
                </a:lnTo>
                <a:lnTo>
                  <a:pt x="494382" y="305978"/>
                </a:lnTo>
                <a:close/>
              </a:path>
            </a:pathLst>
          </a:custGeom>
          <a:solidFill>
            <a:srgbClr val="1829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8" name="Google Shape;348;p16"/>
          <p:cNvSpPr txBox="1"/>
          <p:nvPr/>
        </p:nvSpPr>
        <p:spPr>
          <a:xfrm>
            <a:off x="327448" y="1731673"/>
            <a:ext cx="3493056" cy="107717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uk-UA" sz="1600" dirty="0" err="1">
                <a:solidFill>
                  <a:srgbClr val="182947"/>
                </a:solidFill>
                <a:latin typeface="Montserrat Medium" panose="00000600000000000000" pitchFamily="2" charset="-52"/>
                <a:ea typeface="Proxima Nova"/>
                <a:cs typeface="Proxima Nova"/>
                <a:sym typeface="Proxima Nova"/>
              </a:rPr>
              <a:t>Внесено</a:t>
            </a:r>
            <a:endParaRPr lang="uk-UA" sz="1600" dirty="0">
              <a:solidFill>
                <a:srgbClr val="182947"/>
              </a:solidFill>
              <a:latin typeface="Montserrat Medium" panose="00000600000000000000" pitchFamily="2" charset="-52"/>
              <a:ea typeface="Proxima Nova"/>
              <a:cs typeface="Proxima Nova"/>
              <a:sym typeface="Proxima Nova"/>
            </a:endParaRPr>
          </a:p>
          <a:p>
            <a:pPr marL="0" marR="0" lvl="0" indent="0" algn="ctr" rtl="0">
              <a:spcBef>
                <a:spcPts val="0"/>
              </a:spcBef>
              <a:spcAft>
                <a:spcPts val="0"/>
              </a:spcAft>
              <a:buNone/>
            </a:pPr>
            <a:r>
              <a:rPr lang="uk-UA" sz="1600" dirty="0">
                <a:solidFill>
                  <a:srgbClr val="182947"/>
                </a:solidFill>
                <a:latin typeface="Montserrat Medium" panose="00000600000000000000" pitchFamily="2" charset="-52"/>
                <a:ea typeface="Proxima Nova"/>
                <a:cs typeface="Proxima Nova"/>
                <a:sym typeface="Proxima Nova"/>
              </a:rPr>
              <a:t>відомості до</a:t>
            </a:r>
            <a:r>
              <a:rPr lang="uk-UA" sz="1600" dirty="0">
                <a:latin typeface="Montserrat Medium" panose="00000600000000000000" pitchFamily="2" charset="-52"/>
                <a:ea typeface="Proxima Nova"/>
              </a:rPr>
              <a:t> </a:t>
            </a:r>
            <a:r>
              <a:rPr lang="uk-UA" sz="1600" dirty="0">
                <a:solidFill>
                  <a:srgbClr val="182947"/>
                </a:solidFill>
                <a:latin typeface="Montserrat Medium" panose="00000600000000000000" pitchFamily="2" charset="-52"/>
                <a:ea typeface="Proxima Nova"/>
                <a:cs typeface="Proxima Nova"/>
                <a:sym typeface="Proxima Nova"/>
              </a:rPr>
              <a:t>Єдиного реєстру досудових розслідувань</a:t>
            </a:r>
            <a:r>
              <a:rPr lang="uk-UA" sz="1600" dirty="0">
                <a:latin typeface="Montserrat Medium" panose="00000600000000000000" pitchFamily="2" charset="-52"/>
                <a:ea typeface="Proxima Nova"/>
              </a:rPr>
              <a:t> </a:t>
            </a:r>
            <a:r>
              <a:rPr lang="uk-UA" sz="1600" dirty="0">
                <a:solidFill>
                  <a:srgbClr val="182947"/>
                </a:solidFill>
                <a:latin typeface="Montserrat Medium" panose="00000600000000000000" pitchFamily="2" charset="-52"/>
                <a:ea typeface="Proxima Nova"/>
                <a:cs typeface="Proxima Nova"/>
                <a:sym typeface="Proxima Nova"/>
              </a:rPr>
              <a:t>за матеріалами ПОГ</a:t>
            </a:r>
            <a:endParaRPr sz="1600" dirty="0">
              <a:latin typeface="Montserrat Medium" panose="00000600000000000000" pitchFamily="2" charset="-52"/>
            </a:endParaRPr>
          </a:p>
        </p:txBody>
      </p:sp>
      <p:sp>
        <p:nvSpPr>
          <p:cNvPr id="352" name="Google Shape;352;p16"/>
          <p:cNvSpPr txBox="1"/>
          <p:nvPr/>
        </p:nvSpPr>
        <p:spPr>
          <a:xfrm>
            <a:off x="8247544" y="1699021"/>
            <a:ext cx="3856566" cy="83095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uk-UA" sz="1600" dirty="0">
                <a:solidFill>
                  <a:srgbClr val="182947"/>
                </a:solidFill>
                <a:latin typeface="Montserrat Medium" panose="00000600000000000000" pitchFamily="2" charset="-52"/>
              </a:rPr>
              <a:t>Здійснено</a:t>
            </a:r>
          </a:p>
          <a:p>
            <a:pPr marL="0" marR="0" lvl="0" indent="0" algn="ctr" rtl="0">
              <a:spcBef>
                <a:spcPts val="0"/>
              </a:spcBef>
              <a:spcAft>
                <a:spcPts val="0"/>
              </a:spcAft>
              <a:buNone/>
            </a:pPr>
            <a:r>
              <a:rPr lang="uk-UA" sz="1600" dirty="0">
                <a:solidFill>
                  <a:srgbClr val="182947"/>
                </a:solidFill>
                <a:latin typeface="Montserrat Medium" panose="00000600000000000000" pitchFamily="2" charset="-52"/>
              </a:rPr>
              <a:t>розслідувань кримінальних проступків у формі дізнання</a:t>
            </a:r>
            <a:endParaRPr sz="1600" dirty="0">
              <a:solidFill>
                <a:srgbClr val="182947"/>
              </a:solidFill>
              <a:latin typeface="Montserrat Medium" panose="00000600000000000000" pitchFamily="2" charset="-52"/>
            </a:endParaRPr>
          </a:p>
        </p:txBody>
      </p:sp>
      <p:pic>
        <p:nvPicPr>
          <p:cNvPr id="353" name="Google Shape;353;p16"/>
          <p:cNvPicPr preferRelativeResize="0"/>
          <p:nvPr/>
        </p:nvPicPr>
        <p:blipFill rotWithShape="1">
          <a:blip r:embed="rId4">
            <a:alphaModFix/>
          </a:blip>
          <a:srcRect/>
          <a:stretch/>
        </p:blipFill>
        <p:spPr>
          <a:xfrm>
            <a:off x="5571253" y="3429000"/>
            <a:ext cx="1340878" cy="1290136"/>
          </a:xfrm>
          <a:prstGeom prst="rect">
            <a:avLst/>
          </a:prstGeom>
          <a:noFill/>
          <a:ln>
            <a:noFill/>
          </a:ln>
        </p:spPr>
      </p:pic>
      <p:sp>
        <p:nvSpPr>
          <p:cNvPr id="14" name="Google Shape;352;p16"/>
          <p:cNvSpPr txBox="1"/>
          <p:nvPr/>
        </p:nvSpPr>
        <p:spPr>
          <a:xfrm>
            <a:off x="4313409" y="1699021"/>
            <a:ext cx="3856566" cy="13233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uk-UA" sz="1600" dirty="0">
                <a:solidFill>
                  <a:srgbClr val="182947"/>
                </a:solidFill>
                <a:latin typeface="Montserrat Medium" panose="00000600000000000000" pitchFamily="2" charset="-52"/>
                <a:ea typeface="Proxima Nova"/>
                <a:cs typeface="Proxima Nova"/>
                <a:sym typeface="Proxima Nova"/>
              </a:rPr>
              <a:t>Розкрито</a:t>
            </a:r>
          </a:p>
          <a:p>
            <a:pPr marL="0" marR="0" lvl="0" indent="0" algn="ctr" rtl="0">
              <a:spcBef>
                <a:spcPts val="0"/>
              </a:spcBef>
              <a:spcAft>
                <a:spcPts val="0"/>
              </a:spcAft>
              <a:buNone/>
            </a:pPr>
            <a:r>
              <a:rPr lang="uk-UA" sz="1600" dirty="0">
                <a:solidFill>
                  <a:srgbClr val="182947"/>
                </a:solidFill>
                <a:latin typeface="Montserrat Medium" panose="00000600000000000000" pitchFamily="2" charset="-52"/>
                <a:ea typeface="Proxima Nova"/>
                <a:cs typeface="Proxima Nova"/>
                <a:sym typeface="Proxima Nova"/>
              </a:rPr>
              <a:t>кримінальних правопорушень</a:t>
            </a:r>
            <a:endParaRPr sz="1600" dirty="0">
              <a:latin typeface="Montserrat Medium" panose="00000600000000000000" pitchFamily="2" charset="-52"/>
            </a:endParaRPr>
          </a:p>
          <a:p>
            <a:pPr marL="0" marR="0" lvl="0" indent="0" algn="ctr" rtl="0">
              <a:spcBef>
                <a:spcPts val="0"/>
              </a:spcBef>
              <a:spcAft>
                <a:spcPts val="0"/>
              </a:spcAft>
              <a:buNone/>
            </a:pPr>
            <a:r>
              <a:rPr lang="uk-UA" sz="1600" dirty="0">
                <a:solidFill>
                  <a:srgbClr val="182947"/>
                </a:solidFill>
                <a:latin typeface="Montserrat Medium" panose="00000600000000000000" pitchFamily="2" charset="-52"/>
                <a:ea typeface="Proxima Nova"/>
                <a:cs typeface="Proxima Nova"/>
                <a:sym typeface="Proxima Nova"/>
              </a:rPr>
              <a:t>ПОГ самостійно</a:t>
            </a:r>
            <a:r>
              <a:rPr lang="uk-UA" sz="1600" dirty="0">
                <a:latin typeface="Montserrat Medium" panose="00000600000000000000" pitchFamily="2" charset="-52"/>
                <a:ea typeface="Proxima Nova"/>
              </a:rPr>
              <a:t> </a:t>
            </a:r>
            <a:r>
              <a:rPr lang="uk-UA" sz="1600" dirty="0">
                <a:solidFill>
                  <a:srgbClr val="182947"/>
                </a:solidFill>
                <a:latin typeface="Montserrat Medium" panose="00000600000000000000" pitchFamily="2" charset="-52"/>
                <a:ea typeface="Proxima Nova"/>
                <a:cs typeface="Proxima Nova"/>
                <a:sym typeface="Proxima Nova"/>
              </a:rPr>
              <a:t>та спільно з іншими структурними</a:t>
            </a:r>
            <a:endParaRPr sz="1600" dirty="0">
              <a:latin typeface="Montserrat Medium" panose="00000600000000000000" pitchFamily="2" charset="-52"/>
            </a:endParaRPr>
          </a:p>
          <a:p>
            <a:pPr marL="0" marR="0" lvl="0" indent="0" algn="ctr" rtl="0">
              <a:spcBef>
                <a:spcPts val="0"/>
              </a:spcBef>
              <a:spcAft>
                <a:spcPts val="0"/>
              </a:spcAft>
              <a:buNone/>
            </a:pPr>
            <a:r>
              <a:rPr lang="uk-UA" sz="1600" dirty="0">
                <a:solidFill>
                  <a:srgbClr val="182947"/>
                </a:solidFill>
                <a:latin typeface="Montserrat Medium" panose="00000600000000000000" pitchFamily="2" charset="-52"/>
                <a:ea typeface="Proxima Nova"/>
                <a:cs typeface="Proxima Nova"/>
                <a:sym typeface="Proxima Nova"/>
              </a:rPr>
              <a:t>підрозділами НПУ </a:t>
            </a:r>
            <a:endParaRPr sz="1600" dirty="0">
              <a:latin typeface="Montserrat Medium" panose="00000600000000000000" pitchFamily="2" charset="-52"/>
            </a:endParaRPr>
          </a:p>
        </p:txBody>
      </p:sp>
      <p:sp>
        <p:nvSpPr>
          <p:cNvPr id="15" name="Google Shape;346;p16"/>
          <p:cNvSpPr/>
          <p:nvPr/>
        </p:nvSpPr>
        <p:spPr>
          <a:xfrm>
            <a:off x="9803770" y="3308230"/>
            <a:ext cx="812895" cy="1531675"/>
          </a:xfrm>
          <a:custGeom>
            <a:avLst/>
            <a:gdLst/>
            <a:ahLst/>
            <a:cxnLst/>
            <a:rect l="l" t="t" r="r" b="b"/>
            <a:pathLst>
              <a:path w="727833" h="1464327" extrusionOk="0">
                <a:moveTo>
                  <a:pt x="118014" y="575483"/>
                </a:moveTo>
                <a:lnTo>
                  <a:pt x="118014" y="741655"/>
                </a:lnTo>
                <a:lnTo>
                  <a:pt x="130377" y="738514"/>
                </a:lnTo>
                <a:lnTo>
                  <a:pt x="135000" y="739689"/>
                </a:lnTo>
                <a:lnTo>
                  <a:pt x="135574" y="575483"/>
                </a:lnTo>
                <a:close/>
                <a:moveTo>
                  <a:pt x="387816" y="442310"/>
                </a:moveTo>
                <a:lnTo>
                  <a:pt x="387816" y="465088"/>
                </a:lnTo>
                <a:lnTo>
                  <a:pt x="398557" y="470784"/>
                </a:lnTo>
                <a:lnTo>
                  <a:pt x="409298" y="465089"/>
                </a:lnTo>
                <a:lnTo>
                  <a:pt x="409298" y="442310"/>
                </a:lnTo>
                <a:close/>
                <a:moveTo>
                  <a:pt x="164580" y="434821"/>
                </a:moveTo>
                <a:lnTo>
                  <a:pt x="164580" y="446632"/>
                </a:lnTo>
                <a:lnTo>
                  <a:pt x="257063" y="446632"/>
                </a:lnTo>
                <a:lnTo>
                  <a:pt x="257063" y="434821"/>
                </a:lnTo>
                <a:close/>
                <a:moveTo>
                  <a:pt x="399619" y="424031"/>
                </a:moveTo>
                <a:lnTo>
                  <a:pt x="409474" y="432471"/>
                </a:lnTo>
                <a:lnTo>
                  <a:pt x="424871" y="432471"/>
                </a:lnTo>
                <a:lnTo>
                  <a:pt x="424871" y="445658"/>
                </a:lnTo>
                <a:lnTo>
                  <a:pt x="436809" y="455881"/>
                </a:lnTo>
                <a:lnTo>
                  <a:pt x="424871" y="466104"/>
                </a:lnTo>
                <a:lnTo>
                  <a:pt x="424871" y="477513"/>
                </a:lnTo>
                <a:lnTo>
                  <a:pt x="411550" y="477513"/>
                </a:lnTo>
                <a:lnTo>
                  <a:pt x="399621" y="487730"/>
                </a:lnTo>
                <a:lnTo>
                  <a:pt x="387689" y="477513"/>
                </a:lnTo>
                <a:lnTo>
                  <a:pt x="372278" y="477513"/>
                </a:lnTo>
                <a:lnTo>
                  <a:pt x="372278" y="464314"/>
                </a:lnTo>
                <a:lnTo>
                  <a:pt x="362431" y="455880"/>
                </a:lnTo>
                <a:lnTo>
                  <a:pt x="372278" y="447447"/>
                </a:lnTo>
                <a:lnTo>
                  <a:pt x="372278" y="432471"/>
                </a:lnTo>
                <a:lnTo>
                  <a:pt x="389766" y="432471"/>
                </a:lnTo>
                <a:close/>
                <a:moveTo>
                  <a:pt x="399676" y="408434"/>
                </a:moveTo>
                <a:cubicBezTo>
                  <a:pt x="375607" y="408434"/>
                  <a:pt x="356096" y="429672"/>
                  <a:pt x="356096" y="455870"/>
                </a:cubicBezTo>
                <a:cubicBezTo>
                  <a:pt x="356096" y="482068"/>
                  <a:pt x="375607" y="503305"/>
                  <a:pt x="399676" y="503305"/>
                </a:cubicBezTo>
                <a:cubicBezTo>
                  <a:pt x="423746" y="503305"/>
                  <a:pt x="443258" y="482068"/>
                  <a:pt x="443258" y="455870"/>
                </a:cubicBezTo>
                <a:cubicBezTo>
                  <a:pt x="443258" y="429672"/>
                  <a:pt x="423746" y="408434"/>
                  <a:pt x="399676" y="408434"/>
                </a:cubicBezTo>
                <a:close/>
                <a:moveTo>
                  <a:pt x="495842" y="337647"/>
                </a:moveTo>
                <a:cubicBezTo>
                  <a:pt x="521707" y="341486"/>
                  <a:pt x="543934" y="354614"/>
                  <a:pt x="556394" y="376120"/>
                </a:cubicBezTo>
                <a:lnTo>
                  <a:pt x="598674" y="449097"/>
                </a:lnTo>
                <a:lnTo>
                  <a:pt x="722728" y="663221"/>
                </a:lnTo>
                <a:cubicBezTo>
                  <a:pt x="735536" y="685327"/>
                  <a:pt x="723414" y="716288"/>
                  <a:pt x="695652" y="732372"/>
                </a:cubicBezTo>
                <a:cubicBezTo>
                  <a:pt x="667888" y="748457"/>
                  <a:pt x="635000" y="743574"/>
                  <a:pt x="622192" y="721467"/>
                </a:cubicBezTo>
                <a:lnTo>
                  <a:pt x="513783" y="534349"/>
                </a:lnTo>
                <a:lnTo>
                  <a:pt x="513282" y="534640"/>
                </a:lnTo>
                <a:lnTo>
                  <a:pt x="473784" y="466465"/>
                </a:lnTo>
                <a:lnTo>
                  <a:pt x="473784" y="758328"/>
                </a:lnTo>
                <a:lnTo>
                  <a:pt x="350533" y="778394"/>
                </a:lnTo>
                <a:lnTo>
                  <a:pt x="344198" y="767544"/>
                </a:lnTo>
                <a:lnTo>
                  <a:pt x="265541" y="767544"/>
                </a:lnTo>
                <a:lnTo>
                  <a:pt x="258748" y="779179"/>
                </a:lnTo>
                <a:lnTo>
                  <a:pt x="175345" y="765600"/>
                </a:lnTo>
                <a:lnTo>
                  <a:pt x="185447" y="784462"/>
                </a:lnTo>
                <a:lnTo>
                  <a:pt x="186146" y="788814"/>
                </a:lnTo>
                <a:lnTo>
                  <a:pt x="257021" y="800353"/>
                </a:lnTo>
                <a:lnTo>
                  <a:pt x="257768" y="796988"/>
                </a:lnTo>
                <a:lnTo>
                  <a:pt x="265541" y="810301"/>
                </a:lnTo>
                <a:lnTo>
                  <a:pt x="344198" y="810301"/>
                </a:lnTo>
                <a:lnTo>
                  <a:pt x="352250" y="796510"/>
                </a:lnTo>
                <a:lnTo>
                  <a:pt x="352906" y="799464"/>
                </a:lnTo>
                <a:lnTo>
                  <a:pt x="473784" y="779784"/>
                </a:lnTo>
                <a:lnTo>
                  <a:pt x="473784" y="873858"/>
                </a:lnTo>
                <a:lnTo>
                  <a:pt x="471944" y="1401165"/>
                </a:lnTo>
                <a:cubicBezTo>
                  <a:pt x="471944" y="1436048"/>
                  <a:pt x="438924" y="1464327"/>
                  <a:pt x="398193" y="1464327"/>
                </a:cubicBezTo>
                <a:cubicBezTo>
                  <a:pt x="357462" y="1464327"/>
                  <a:pt x="324443" y="1436048"/>
                  <a:pt x="324443" y="1401165"/>
                </a:cubicBezTo>
                <a:lnTo>
                  <a:pt x="324443" y="896349"/>
                </a:lnTo>
                <a:lnTo>
                  <a:pt x="280192" y="896349"/>
                </a:lnTo>
                <a:lnTo>
                  <a:pt x="280192" y="1401164"/>
                </a:lnTo>
                <a:cubicBezTo>
                  <a:pt x="280192" y="1436048"/>
                  <a:pt x="247173" y="1464327"/>
                  <a:pt x="206442" y="1464327"/>
                </a:cubicBezTo>
                <a:cubicBezTo>
                  <a:pt x="165711" y="1464327"/>
                  <a:pt x="132691" y="1436048"/>
                  <a:pt x="132691" y="1401164"/>
                </a:cubicBezTo>
                <a:lnTo>
                  <a:pt x="134483" y="887935"/>
                </a:lnTo>
                <a:lnTo>
                  <a:pt x="130377" y="888978"/>
                </a:lnTo>
                <a:cubicBezTo>
                  <a:pt x="113873" y="888978"/>
                  <a:pt x="98932" y="880557"/>
                  <a:pt x="88116" y="866943"/>
                </a:cubicBezTo>
                <a:lnTo>
                  <a:pt x="83123" y="857621"/>
                </a:lnTo>
                <a:lnTo>
                  <a:pt x="81976" y="858284"/>
                </a:lnTo>
                <a:cubicBezTo>
                  <a:pt x="74916" y="860841"/>
                  <a:pt x="67155" y="862255"/>
                  <a:pt x="59008" y="862255"/>
                </a:cubicBezTo>
                <a:cubicBezTo>
                  <a:pt x="26419" y="862255"/>
                  <a:pt x="0" y="839629"/>
                  <a:pt x="0" y="811719"/>
                </a:cubicBezTo>
                <a:lnTo>
                  <a:pt x="0" y="575483"/>
                </a:lnTo>
                <a:lnTo>
                  <a:pt x="0" y="449256"/>
                </a:lnTo>
                <a:cubicBezTo>
                  <a:pt x="0" y="394953"/>
                  <a:pt x="51402" y="350932"/>
                  <a:pt x="114807" y="350932"/>
                </a:cubicBezTo>
                <a:lnTo>
                  <a:pt x="423840" y="350932"/>
                </a:lnTo>
                <a:lnTo>
                  <a:pt x="455085" y="338968"/>
                </a:lnTo>
                <a:cubicBezTo>
                  <a:pt x="469069" y="336129"/>
                  <a:pt x="482910" y="335727"/>
                  <a:pt x="495842" y="337647"/>
                </a:cubicBezTo>
                <a:close/>
                <a:moveTo>
                  <a:pt x="421943" y="146317"/>
                </a:moveTo>
                <a:lnTo>
                  <a:pt x="432544" y="159781"/>
                </a:lnTo>
                <a:cubicBezTo>
                  <a:pt x="439537" y="173942"/>
                  <a:pt x="443404" y="189511"/>
                  <a:pt x="443404" y="205854"/>
                </a:cubicBezTo>
                <a:cubicBezTo>
                  <a:pt x="443404" y="271224"/>
                  <a:pt x="381528" y="324216"/>
                  <a:pt x="305199" y="324216"/>
                </a:cubicBezTo>
                <a:cubicBezTo>
                  <a:pt x="228871" y="324216"/>
                  <a:pt x="166995" y="271224"/>
                  <a:pt x="166995" y="205854"/>
                </a:cubicBezTo>
                <a:cubicBezTo>
                  <a:pt x="166995" y="189511"/>
                  <a:pt x="170862" y="173942"/>
                  <a:pt x="177856" y="159781"/>
                </a:cubicBezTo>
                <a:lnTo>
                  <a:pt x="188023" y="146866"/>
                </a:lnTo>
                <a:lnTo>
                  <a:pt x="196467" y="156415"/>
                </a:lnTo>
                <a:cubicBezTo>
                  <a:pt x="222203" y="177810"/>
                  <a:pt x="261151" y="191446"/>
                  <a:pt x="304740" y="191446"/>
                </a:cubicBezTo>
                <a:cubicBezTo>
                  <a:pt x="348330" y="191446"/>
                  <a:pt x="387277" y="177810"/>
                  <a:pt x="413013" y="156415"/>
                </a:cubicBezTo>
                <a:close/>
                <a:moveTo>
                  <a:pt x="292743" y="44660"/>
                </a:moveTo>
                <a:lnTo>
                  <a:pt x="317616" y="44660"/>
                </a:lnTo>
                <a:lnTo>
                  <a:pt x="317617" y="71034"/>
                </a:lnTo>
                <a:lnTo>
                  <a:pt x="305179" y="77627"/>
                </a:lnTo>
                <a:lnTo>
                  <a:pt x="292743" y="71034"/>
                </a:lnTo>
                <a:close/>
                <a:moveTo>
                  <a:pt x="306410" y="23496"/>
                </a:moveTo>
                <a:lnTo>
                  <a:pt x="295000" y="33267"/>
                </a:lnTo>
                <a:lnTo>
                  <a:pt x="274752" y="33267"/>
                </a:lnTo>
                <a:lnTo>
                  <a:pt x="274752" y="50608"/>
                </a:lnTo>
                <a:lnTo>
                  <a:pt x="263351" y="60372"/>
                </a:lnTo>
                <a:lnTo>
                  <a:pt x="274752" y="70137"/>
                </a:lnTo>
                <a:lnTo>
                  <a:pt x="274752" y="85419"/>
                </a:lnTo>
                <a:lnTo>
                  <a:pt x="292596" y="85419"/>
                </a:lnTo>
                <a:lnTo>
                  <a:pt x="296726" y="88955"/>
                </a:lnTo>
                <a:lnTo>
                  <a:pt x="305020" y="87521"/>
                </a:lnTo>
                <a:lnTo>
                  <a:pt x="305179" y="87605"/>
                </a:lnTo>
                <a:lnTo>
                  <a:pt x="305347" y="87515"/>
                </a:lnTo>
                <a:lnTo>
                  <a:pt x="315688" y="89303"/>
                </a:lnTo>
                <a:lnTo>
                  <a:pt x="320223" y="85419"/>
                </a:lnTo>
                <a:lnTo>
                  <a:pt x="335647" y="85419"/>
                </a:lnTo>
                <a:lnTo>
                  <a:pt x="335647" y="72210"/>
                </a:lnTo>
                <a:lnTo>
                  <a:pt x="349468" y="60372"/>
                </a:lnTo>
                <a:lnTo>
                  <a:pt x="335647" y="48535"/>
                </a:lnTo>
                <a:lnTo>
                  <a:pt x="335646" y="33267"/>
                </a:lnTo>
                <a:lnTo>
                  <a:pt x="317819" y="33267"/>
                </a:lnTo>
                <a:close/>
                <a:moveTo>
                  <a:pt x="305201" y="0"/>
                </a:moveTo>
                <a:lnTo>
                  <a:pt x="415143" y="34730"/>
                </a:lnTo>
                <a:lnTo>
                  <a:pt x="432968" y="39408"/>
                </a:lnTo>
                <a:lnTo>
                  <a:pt x="443704" y="41263"/>
                </a:lnTo>
                <a:cubicBezTo>
                  <a:pt x="457472" y="46251"/>
                  <a:pt x="467133" y="57927"/>
                  <a:pt x="467133" y="71535"/>
                </a:cubicBezTo>
                <a:cubicBezTo>
                  <a:pt x="467133" y="85143"/>
                  <a:pt x="457472" y="96819"/>
                  <a:pt x="443704" y="101807"/>
                </a:cubicBezTo>
                <a:lnTo>
                  <a:pt x="435990" y="103140"/>
                </a:lnTo>
                <a:lnTo>
                  <a:pt x="425056" y="114552"/>
                </a:lnTo>
                <a:lnTo>
                  <a:pt x="427607" y="114552"/>
                </a:lnTo>
                <a:lnTo>
                  <a:pt x="426039" y="119882"/>
                </a:lnTo>
                <a:cubicBezTo>
                  <a:pt x="406059" y="152290"/>
                  <a:pt x="359285" y="175030"/>
                  <a:pt x="304768" y="175030"/>
                </a:cubicBezTo>
                <a:cubicBezTo>
                  <a:pt x="250253" y="175030"/>
                  <a:pt x="203478" y="152290"/>
                  <a:pt x="183499" y="119882"/>
                </a:cubicBezTo>
                <a:lnTo>
                  <a:pt x="181930" y="114552"/>
                </a:lnTo>
                <a:lnTo>
                  <a:pt x="184482" y="114552"/>
                </a:lnTo>
                <a:lnTo>
                  <a:pt x="173377" y="102961"/>
                </a:lnTo>
                <a:lnTo>
                  <a:pt x="166696" y="101807"/>
                </a:lnTo>
                <a:cubicBezTo>
                  <a:pt x="157517" y="98482"/>
                  <a:pt x="150164" y="92184"/>
                  <a:pt x="146281" y="84323"/>
                </a:cubicBezTo>
                <a:lnTo>
                  <a:pt x="143267" y="71535"/>
                </a:lnTo>
                <a:cubicBezTo>
                  <a:pt x="143267" y="57927"/>
                  <a:pt x="152928" y="46251"/>
                  <a:pt x="166696" y="41263"/>
                </a:cubicBezTo>
                <a:lnTo>
                  <a:pt x="177436" y="39407"/>
                </a:lnTo>
                <a:lnTo>
                  <a:pt x="195264" y="34729"/>
                </a:lnTo>
                <a:close/>
              </a:path>
            </a:pathLst>
          </a:custGeom>
          <a:solidFill>
            <a:srgbClr val="1829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20" name="Группа 19"/>
          <p:cNvGrpSpPr/>
          <p:nvPr/>
        </p:nvGrpSpPr>
        <p:grpSpPr>
          <a:xfrm>
            <a:off x="-984617" y="-132362"/>
            <a:ext cx="10382654" cy="3195118"/>
            <a:chOff x="-984617" y="-132362"/>
            <a:chExt cx="10382654" cy="3195118"/>
          </a:xfrm>
        </p:grpSpPr>
        <p:pic>
          <p:nvPicPr>
            <p:cNvPr id="21" name="Google Shape;93;p1"/>
            <p:cNvPicPr preferRelativeResize="0"/>
            <p:nvPr/>
          </p:nvPicPr>
          <p:blipFill rotWithShape="1">
            <a:blip r:embed="rId5">
              <a:alphaModFix/>
            </a:blip>
            <a:srcRect/>
            <a:stretch/>
          </p:blipFill>
          <p:spPr>
            <a:xfrm>
              <a:off x="-984617" y="-132362"/>
              <a:ext cx="3807516" cy="3195118"/>
            </a:xfrm>
            <a:prstGeom prst="rect">
              <a:avLst/>
            </a:prstGeom>
            <a:noFill/>
            <a:ln>
              <a:noFill/>
            </a:ln>
          </p:spPr>
        </p:pic>
        <p:sp>
          <p:nvSpPr>
            <p:cNvPr id="22" name="Скругленный прямоугольник 21"/>
            <p:cNvSpPr/>
            <p:nvPr/>
          </p:nvSpPr>
          <p:spPr>
            <a:xfrm>
              <a:off x="1602679" y="526652"/>
              <a:ext cx="7795358" cy="725839"/>
            </a:xfrm>
            <a:prstGeom prst="roundRect">
              <a:avLst>
                <a:gd name="adj" fmla="val 50000"/>
              </a:avLst>
            </a:prstGeom>
            <a:solidFill>
              <a:srgbClr val="182947"/>
            </a:solidFill>
            <a:ln w="28575">
              <a:solidFill>
                <a:srgbClr val="1829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23" name="TextBox 22"/>
            <p:cNvSpPr txBox="1"/>
            <p:nvPr/>
          </p:nvSpPr>
          <p:spPr>
            <a:xfrm>
              <a:off x="2059406" y="614506"/>
              <a:ext cx="7079182" cy="523220"/>
            </a:xfrm>
            <a:prstGeom prst="rect">
              <a:avLst/>
            </a:prstGeom>
            <a:noFill/>
          </p:spPr>
          <p:txBody>
            <a:bodyPr wrap="none" rtlCol="0">
              <a:spAutoFit/>
            </a:bodyPr>
            <a:lstStyle/>
            <a:p>
              <a:r>
                <a:rPr lang="uk-UA" sz="2800" dirty="0">
                  <a:solidFill>
                    <a:schemeClr val="bg1"/>
                  </a:solidFill>
                  <a:latin typeface="Montserrat SemiBold" pitchFamily="2" charset="-52"/>
                </a:rPr>
                <a:t>КРИМІНАЛЬНІ ПРАВОПОРУШЕННЯ</a:t>
              </a:r>
            </a:p>
          </p:txBody>
        </p:sp>
      </p:grpSp>
      <p:grpSp>
        <p:nvGrpSpPr>
          <p:cNvPr id="3" name="Группа 2"/>
          <p:cNvGrpSpPr/>
          <p:nvPr/>
        </p:nvGrpSpPr>
        <p:grpSpPr>
          <a:xfrm>
            <a:off x="1115864" y="5291937"/>
            <a:ext cx="1916224" cy="868135"/>
            <a:chOff x="1009009" y="5439958"/>
            <a:chExt cx="1916224" cy="868135"/>
          </a:xfrm>
        </p:grpSpPr>
        <p:sp>
          <p:nvSpPr>
            <p:cNvPr id="26" name="Скругленный прямоугольник 25"/>
            <p:cNvSpPr/>
            <p:nvPr/>
          </p:nvSpPr>
          <p:spPr>
            <a:xfrm>
              <a:off x="1009009" y="5439958"/>
              <a:ext cx="1916224" cy="868135"/>
            </a:xfrm>
            <a:prstGeom prst="roundRect">
              <a:avLst>
                <a:gd name="adj" fmla="val 50000"/>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27" name="TextBox 26"/>
            <p:cNvSpPr txBox="1"/>
            <p:nvPr/>
          </p:nvSpPr>
          <p:spPr>
            <a:xfrm>
              <a:off x="1719296" y="5511567"/>
              <a:ext cx="518091" cy="707886"/>
            </a:xfrm>
            <a:prstGeom prst="rect">
              <a:avLst/>
            </a:prstGeom>
            <a:noFill/>
          </p:spPr>
          <p:txBody>
            <a:bodyPr wrap="none" rtlCol="0">
              <a:spAutoFit/>
            </a:bodyPr>
            <a:lstStyle/>
            <a:p>
              <a:r>
                <a:rPr lang="uk-UA" sz="4000" dirty="0">
                  <a:solidFill>
                    <a:srgbClr val="FFC000"/>
                  </a:solidFill>
                  <a:latin typeface="Montserrat ExtraBold" pitchFamily="2" charset="-52"/>
                </a:rPr>
                <a:t>6</a:t>
              </a:r>
            </a:p>
          </p:txBody>
        </p:sp>
      </p:grpSp>
      <p:grpSp>
        <p:nvGrpSpPr>
          <p:cNvPr id="28" name="Группа 27"/>
          <p:cNvGrpSpPr/>
          <p:nvPr/>
        </p:nvGrpSpPr>
        <p:grpSpPr>
          <a:xfrm>
            <a:off x="5283580" y="5300453"/>
            <a:ext cx="1916224" cy="868135"/>
            <a:chOff x="1009009" y="5439958"/>
            <a:chExt cx="1916224" cy="868135"/>
          </a:xfrm>
        </p:grpSpPr>
        <p:sp>
          <p:nvSpPr>
            <p:cNvPr id="29" name="Скругленный прямоугольник 28"/>
            <p:cNvSpPr/>
            <p:nvPr/>
          </p:nvSpPr>
          <p:spPr>
            <a:xfrm>
              <a:off x="1009009" y="5439958"/>
              <a:ext cx="1916224" cy="868135"/>
            </a:xfrm>
            <a:prstGeom prst="roundRect">
              <a:avLst>
                <a:gd name="adj" fmla="val 50000"/>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30" name="TextBox 29"/>
            <p:cNvSpPr txBox="1"/>
            <p:nvPr/>
          </p:nvSpPr>
          <p:spPr>
            <a:xfrm>
              <a:off x="1821429" y="5503051"/>
              <a:ext cx="518091" cy="707886"/>
            </a:xfrm>
            <a:prstGeom prst="rect">
              <a:avLst/>
            </a:prstGeom>
            <a:noFill/>
          </p:spPr>
          <p:txBody>
            <a:bodyPr wrap="none" rtlCol="0">
              <a:spAutoFit/>
            </a:bodyPr>
            <a:lstStyle/>
            <a:p>
              <a:r>
                <a:rPr lang="uk-UA" sz="4000" dirty="0">
                  <a:solidFill>
                    <a:srgbClr val="FFC000"/>
                  </a:solidFill>
                  <a:latin typeface="Montserrat ExtraBold" pitchFamily="2" charset="-52"/>
                </a:rPr>
                <a:t>6</a:t>
              </a:r>
            </a:p>
          </p:txBody>
        </p:sp>
      </p:grpSp>
      <p:grpSp>
        <p:nvGrpSpPr>
          <p:cNvPr id="31" name="Группа 30"/>
          <p:cNvGrpSpPr/>
          <p:nvPr/>
        </p:nvGrpSpPr>
        <p:grpSpPr>
          <a:xfrm>
            <a:off x="9217715" y="5291937"/>
            <a:ext cx="1916224" cy="868135"/>
            <a:chOff x="1009009" y="5439958"/>
            <a:chExt cx="1916224" cy="868135"/>
          </a:xfrm>
        </p:grpSpPr>
        <p:sp>
          <p:nvSpPr>
            <p:cNvPr id="32" name="Скругленный прямоугольник 31"/>
            <p:cNvSpPr/>
            <p:nvPr/>
          </p:nvSpPr>
          <p:spPr>
            <a:xfrm>
              <a:off x="1009009" y="5439958"/>
              <a:ext cx="1916224" cy="868135"/>
            </a:xfrm>
            <a:prstGeom prst="roundRect">
              <a:avLst>
                <a:gd name="adj" fmla="val 50000"/>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33" name="TextBox 32"/>
            <p:cNvSpPr txBox="1"/>
            <p:nvPr/>
          </p:nvSpPr>
          <p:spPr>
            <a:xfrm>
              <a:off x="1733649" y="5511567"/>
              <a:ext cx="535724" cy="707886"/>
            </a:xfrm>
            <a:prstGeom prst="rect">
              <a:avLst/>
            </a:prstGeom>
            <a:noFill/>
          </p:spPr>
          <p:txBody>
            <a:bodyPr wrap="none" rtlCol="0">
              <a:spAutoFit/>
            </a:bodyPr>
            <a:lstStyle/>
            <a:p>
              <a:r>
                <a:rPr lang="en-US" sz="4000" dirty="0">
                  <a:solidFill>
                    <a:srgbClr val="FFC000"/>
                  </a:solidFill>
                  <a:latin typeface="Montserrat ExtraBold" pitchFamily="2" charset="-52"/>
                </a:rPr>
                <a:t>0</a:t>
              </a:r>
              <a:endParaRPr lang="uk-UA" sz="4000" dirty="0">
                <a:solidFill>
                  <a:srgbClr val="FFC000"/>
                </a:solidFill>
                <a:latin typeface="Montserrat ExtraBold" pitchFamily="2" charset="-52"/>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20" name="Группа 19"/>
          <p:cNvGrpSpPr/>
          <p:nvPr/>
        </p:nvGrpSpPr>
        <p:grpSpPr>
          <a:xfrm>
            <a:off x="-984617" y="-132362"/>
            <a:ext cx="10382654" cy="3195118"/>
            <a:chOff x="-984617" y="-132362"/>
            <a:chExt cx="10382654" cy="3195118"/>
          </a:xfrm>
        </p:grpSpPr>
        <p:pic>
          <p:nvPicPr>
            <p:cNvPr id="21" name="Google Shape;93;p1"/>
            <p:cNvPicPr preferRelativeResize="0"/>
            <p:nvPr/>
          </p:nvPicPr>
          <p:blipFill rotWithShape="1">
            <a:blip r:embed="rId4">
              <a:alphaModFix/>
            </a:blip>
            <a:srcRect/>
            <a:stretch/>
          </p:blipFill>
          <p:spPr>
            <a:xfrm>
              <a:off x="-984617" y="-132362"/>
              <a:ext cx="3807516" cy="3195118"/>
            </a:xfrm>
            <a:prstGeom prst="rect">
              <a:avLst/>
            </a:prstGeom>
            <a:noFill/>
            <a:ln>
              <a:noFill/>
            </a:ln>
          </p:spPr>
        </p:pic>
        <p:sp>
          <p:nvSpPr>
            <p:cNvPr id="22" name="Скругленный прямоугольник 21"/>
            <p:cNvSpPr/>
            <p:nvPr/>
          </p:nvSpPr>
          <p:spPr>
            <a:xfrm>
              <a:off x="1602679" y="526652"/>
              <a:ext cx="7795358" cy="725839"/>
            </a:xfrm>
            <a:prstGeom prst="roundRect">
              <a:avLst>
                <a:gd name="adj" fmla="val 50000"/>
              </a:avLst>
            </a:prstGeom>
            <a:solidFill>
              <a:srgbClr val="182947"/>
            </a:solidFill>
            <a:ln w="28575">
              <a:solidFill>
                <a:srgbClr val="1829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23" name="TextBox 22"/>
            <p:cNvSpPr txBox="1"/>
            <p:nvPr/>
          </p:nvSpPr>
          <p:spPr>
            <a:xfrm>
              <a:off x="2059406" y="614506"/>
              <a:ext cx="7079182" cy="523220"/>
            </a:xfrm>
            <a:prstGeom prst="rect">
              <a:avLst/>
            </a:prstGeom>
            <a:noFill/>
          </p:spPr>
          <p:txBody>
            <a:bodyPr wrap="none" rtlCol="0">
              <a:spAutoFit/>
            </a:bodyPr>
            <a:lstStyle/>
            <a:p>
              <a:r>
                <a:rPr lang="uk-UA" sz="2800" dirty="0">
                  <a:solidFill>
                    <a:schemeClr val="bg1"/>
                  </a:solidFill>
                  <a:latin typeface="Montserrat SemiBold" pitchFamily="2" charset="-52"/>
                </a:rPr>
                <a:t>КРИМІНАЛЬНІ ПРАВОПОРУШЕННЯ</a:t>
              </a:r>
            </a:p>
          </p:txBody>
        </p:sp>
      </p:grpSp>
      <p:grpSp>
        <p:nvGrpSpPr>
          <p:cNvPr id="7" name="Группа 6"/>
          <p:cNvGrpSpPr/>
          <p:nvPr/>
        </p:nvGrpSpPr>
        <p:grpSpPr>
          <a:xfrm>
            <a:off x="352151" y="2978307"/>
            <a:ext cx="3344185" cy="2128817"/>
            <a:chOff x="352151" y="2978307"/>
            <a:chExt cx="3344185" cy="2128817"/>
          </a:xfrm>
        </p:grpSpPr>
        <p:grpSp>
          <p:nvGrpSpPr>
            <p:cNvPr id="5" name="Группа 4"/>
            <p:cNvGrpSpPr/>
            <p:nvPr/>
          </p:nvGrpSpPr>
          <p:grpSpPr>
            <a:xfrm>
              <a:off x="589015" y="2978307"/>
              <a:ext cx="2940780" cy="868135"/>
              <a:chOff x="591565" y="3011557"/>
              <a:chExt cx="2940780" cy="868135"/>
            </a:xfrm>
          </p:grpSpPr>
          <p:grpSp>
            <p:nvGrpSpPr>
              <p:cNvPr id="3" name="Группа 2"/>
              <p:cNvGrpSpPr/>
              <p:nvPr/>
            </p:nvGrpSpPr>
            <p:grpSpPr>
              <a:xfrm>
                <a:off x="1616121" y="3011557"/>
                <a:ext cx="1916224" cy="868135"/>
                <a:chOff x="1009009" y="5439958"/>
                <a:chExt cx="1916224" cy="868135"/>
              </a:xfrm>
            </p:grpSpPr>
            <p:sp>
              <p:nvSpPr>
                <p:cNvPr id="26" name="Скругленный прямоугольник 25"/>
                <p:cNvSpPr/>
                <p:nvPr/>
              </p:nvSpPr>
              <p:spPr>
                <a:xfrm>
                  <a:off x="1009009" y="5439958"/>
                  <a:ext cx="1916224" cy="868135"/>
                </a:xfrm>
                <a:prstGeom prst="roundRect">
                  <a:avLst>
                    <a:gd name="adj" fmla="val 50000"/>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27" name="TextBox 26"/>
                <p:cNvSpPr txBox="1"/>
                <p:nvPr/>
              </p:nvSpPr>
              <p:spPr>
                <a:xfrm>
                  <a:off x="1595064" y="5511567"/>
                  <a:ext cx="535724" cy="707886"/>
                </a:xfrm>
                <a:prstGeom prst="rect">
                  <a:avLst/>
                </a:prstGeom>
                <a:noFill/>
              </p:spPr>
              <p:txBody>
                <a:bodyPr wrap="none" rtlCol="0">
                  <a:spAutoFit/>
                </a:bodyPr>
                <a:lstStyle/>
                <a:p>
                  <a:r>
                    <a:rPr lang="en-US" sz="4000" dirty="0">
                      <a:solidFill>
                        <a:srgbClr val="FFC000"/>
                      </a:solidFill>
                      <a:latin typeface="Montserrat ExtraBold" pitchFamily="2" charset="-52"/>
                    </a:rPr>
                    <a:t>0</a:t>
                  </a:r>
                  <a:endParaRPr lang="uk-UA" sz="4000" dirty="0">
                    <a:solidFill>
                      <a:srgbClr val="FFC000"/>
                    </a:solidFill>
                    <a:latin typeface="Montserrat ExtraBold" pitchFamily="2" charset="-52"/>
                  </a:endParaRPr>
                </a:p>
              </p:txBody>
            </p:sp>
          </p:grpSp>
          <p:pic>
            <p:nvPicPr>
              <p:cNvPr id="24" name="Google Shape;327;p15"/>
              <p:cNvPicPr preferRelativeResize="0"/>
              <p:nvPr/>
            </p:nvPicPr>
            <p:blipFill rotWithShape="1">
              <a:blip r:embed="rId5">
                <a:alphaModFix/>
              </a:blip>
              <a:srcRect/>
              <a:stretch/>
            </p:blipFill>
            <p:spPr>
              <a:xfrm>
                <a:off x="591565" y="3011557"/>
                <a:ext cx="834886" cy="834886"/>
              </a:xfrm>
              <a:prstGeom prst="rect">
                <a:avLst/>
              </a:prstGeom>
              <a:noFill/>
              <a:ln>
                <a:noFill/>
              </a:ln>
            </p:spPr>
          </p:pic>
        </p:grpSp>
        <p:sp>
          <p:nvSpPr>
            <p:cNvPr id="35" name="Google Shape;330;p15"/>
            <p:cNvSpPr txBox="1"/>
            <p:nvPr/>
          </p:nvSpPr>
          <p:spPr>
            <a:xfrm>
              <a:off x="352151" y="4029946"/>
              <a:ext cx="3344185" cy="107717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uk-UA" sz="1600" dirty="0">
                  <a:solidFill>
                    <a:srgbClr val="182947"/>
                  </a:solidFill>
                  <a:latin typeface="Montserrat Medium" panose="00000600000000000000" pitchFamily="2" charset="-52"/>
                  <a:ea typeface="Proxima Nova"/>
                  <a:cs typeface="Proxima Nova"/>
                  <a:sym typeface="Proxima Nova"/>
                </a:rPr>
                <a:t>Розшукали</a:t>
              </a:r>
              <a:endParaRPr sz="1600" dirty="0">
                <a:latin typeface="Montserrat Medium" panose="00000600000000000000" pitchFamily="2" charset="-52"/>
              </a:endParaRPr>
            </a:p>
            <a:p>
              <a:pPr marL="0" marR="0" lvl="0" indent="0" algn="ctr" rtl="0">
                <a:spcBef>
                  <a:spcPts val="0"/>
                </a:spcBef>
                <a:spcAft>
                  <a:spcPts val="0"/>
                </a:spcAft>
                <a:buNone/>
              </a:pPr>
              <a:r>
                <a:rPr lang="uk-UA" sz="1600" dirty="0">
                  <a:solidFill>
                    <a:srgbClr val="182947"/>
                  </a:solidFill>
                  <a:latin typeface="Montserrat Medium" panose="00000600000000000000" pitchFamily="2" charset="-52"/>
                  <a:ea typeface="Proxima Nova"/>
                  <a:cs typeface="Proxima Nova"/>
                  <a:sym typeface="Proxima Nova"/>
                </a:rPr>
                <a:t>транспортні засоби,</a:t>
              </a:r>
              <a:endParaRPr sz="1600" dirty="0">
                <a:latin typeface="Montserrat Medium" panose="00000600000000000000" pitchFamily="2" charset="-52"/>
              </a:endParaRPr>
            </a:p>
            <a:p>
              <a:pPr marL="0" marR="0" lvl="0" indent="0" algn="ctr" rtl="0">
                <a:spcBef>
                  <a:spcPts val="0"/>
                </a:spcBef>
                <a:spcAft>
                  <a:spcPts val="0"/>
                </a:spcAft>
                <a:buNone/>
              </a:pPr>
              <a:r>
                <a:rPr lang="uk-UA" sz="1600" dirty="0">
                  <a:solidFill>
                    <a:srgbClr val="182947"/>
                  </a:solidFill>
                  <a:latin typeface="Montserrat Medium" panose="00000600000000000000" pitchFamily="2" charset="-52"/>
                  <a:ea typeface="Proxima Nova"/>
                  <a:cs typeface="Proxima Nova"/>
                  <a:sym typeface="Proxima Nova"/>
                </a:rPr>
                <a:t>якими незаконно заволоділи</a:t>
              </a:r>
              <a:endParaRPr sz="1600" dirty="0">
                <a:solidFill>
                  <a:srgbClr val="182947"/>
                </a:solidFill>
                <a:latin typeface="Montserrat Medium" panose="00000600000000000000" pitchFamily="2" charset="-52"/>
                <a:ea typeface="Proxima Nova"/>
                <a:cs typeface="Proxima Nova"/>
                <a:sym typeface="Proxima Nova"/>
              </a:endParaRPr>
            </a:p>
          </p:txBody>
        </p:sp>
      </p:grpSp>
      <p:grpSp>
        <p:nvGrpSpPr>
          <p:cNvPr id="8" name="Группа 7"/>
          <p:cNvGrpSpPr/>
          <p:nvPr/>
        </p:nvGrpSpPr>
        <p:grpSpPr>
          <a:xfrm>
            <a:off x="4594416" y="2940207"/>
            <a:ext cx="3082013" cy="1674474"/>
            <a:chOff x="4594416" y="2940207"/>
            <a:chExt cx="3082013" cy="1674474"/>
          </a:xfrm>
        </p:grpSpPr>
        <p:grpSp>
          <p:nvGrpSpPr>
            <p:cNvPr id="4" name="Группа 3"/>
            <p:cNvGrpSpPr/>
            <p:nvPr/>
          </p:nvGrpSpPr>
          <p:grpSpPr>
            <a:xfrm>
              <a:off x="4594416" y="2940207"/>
              <a:ext cx="2952899" cy="868135"/>
              <a:chOff x="4861302" y="3011557"/>
              <a:chExt cx="2952899" cy="868135"/>
            </a:xfrm>
          </p:grpSpPr>
          <p:grpSp>
            <p:nvGrpSpPr>
              <p:cNvPr id="28" name="Группа 27"/>
              <p:cNvGrpSpPr/>
              <p:nvPr/>
            </p:nvGrpSpPr>
            <p:grpSpPr>
              <a:xfrm>
                <a:off x="5897977" y="3011557"/>
                <a:ext cx="1916224" cy="868135"/>
                <a:chOff x="1009009" y="5439958"/>
                <a:chExt cx="1916224" cy="868135"/>
              </a:xfrm>
            </p:grpSpPr>
            <p:sp>
              <p:nvSpPr>
                <p:cNvPr id="29" name="Скругленный прямоугольник 28"/>
                <p:cNvSpPr/>
                <p:nvPr/>
              </p:nvSpPr>
              <p:spPr>
                <a:xfrm>
                  <a:off x="1009009" y="5439958"/>
                  <a:ext cx="1916224" cy="868135"/>
                </a:xfrm>
                <a:prstGeom prst="roundRect">
                  <a:avLst>
                    <a:gd name="adj" fmla="val 50000"/>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30" name="TextBox 29"/>
                <p:cNvSpPr txBox="1"/>
                <p:nvPr/>
              </p:nvSpPr>
              <p:spPr>
                <a:xfrm>
                  <a:off x="1699259" y="5514288"/>
                  <a:ext cx="535724" cy="707886"/>
                </a:xfrm>
                <a:prstGeom prst="rect">
                  <a:avLst/>
                </a:prstGeom>
                <a:noFill/>
              </p:spPr>
              <p:txBody>
                <a:bodyPr wrap="none" rtlCol="0">
                  <a:spAutoFit/>
                </a:bodyPr>
                <a:lstStyle/>
                <a:p>
                  <a:r>
                    <a:rPr lang="en-US" sz="4000" dirty="0">
                      <a:solidFill>
                        <a:srgbClr val="FFC000"/>
                      </a:solidFill>
                      <a:latin typeface="Montserrat ExtraBold" pitchFamily="2" charset="-52"/>
                    </a:rPr>
                    <a:t>0</a:t>
                  </a:r>
                  <a:endParaRPr lang="uk-UA" sz="4000" dirty="0">
                    <a:solidFill>
                      <a:srgbClr val="FFC000"/>
                    </a:solidFill>
                    <a:latin typeface="Montserrat ExtraBold" pitchFamily="2" charset="-52"/>
                  </a:endParaRPr>
                </a:p>
              </p:txBody>
            </p:sp>
          </p:grpSp>
          <p:pic>
            <p:nvPicPr>
              <p:cNvPr id="25" name="Google Shape;329;p15"/>
              <p:cNvPicPr preferRelativeResize="0"/>
              <p:nvPr/>
            </p:nvPicPr>
            <p:blipFill rotWithShape="1">
              <a:blip r:embed="rId6">
                <a:alphaModFix/>
              </a:blip>
              <a:srcRect/>
              <a:stretch/>
            </p:blipFill>
            <p:spPr>
              <a:xfrm>
                <a:off x="4861302" y="3011557"/>
                <a:ext cx="834886" cy="834886"/>
              </a:xfrm>
              <a:prstGeom prst="rect">
                <a:avLst/>
              </a:prstGeom>
              <a:noFill/>
              <a:ln>
                <a:noFill/>
              </a:ln>
            </p:spPr>
          </p:pic>
        </p:grpSp>
        <p:sp>
          <p:nvSpPr>
            <p:cNvPr id="36" name="Google Shape;331;p15"/>
            <p:cNvSpPr txBox="1"/>
            <p:nvPr/>
          </p:nvSpPr>
          <p:spPr>
            <a:xfrm>
              <a:off x="4931767" y="4029946"/>
              <a:ext cx="2744662" cy="58473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uk-UA" sz="1600" dirty="0">
                  <a:solidFill>
                    <a:srgbClr val="182947"/>
                  </a:solidFill>
                  <a:latin typeface="Montserrat Medium" panose="00000600000000000000" pitchFamily="2" charset="-52"/>
                  <a:ea typeface="Proxima Nova"/>
                  <a:cs typeface="Proxima Nova"/>
                  <a:sym typeface="Proxima Nova"/>
                </a:rPr>
                <a:t>Затримали</a:t>
              </a:r>
              <a:endParaRPr sz="1600" dirty="0">
                <a:latin typeface="Montserrat Medium" panose="00000600000000000000" pitchFamily="2" charset="-52"/>
              </a:endParaRPr>
            </a:p>
            <a:p>
              <a:pPr marL="0" marR="0" lvl="0" indent="0" algn="ctr" rtl="0">
                <a:spcBef>
                  <a:spcPts val="0"/>
                </a:spcBef>
                <a:spcAft>
                  <a:spcPts val="0"/>
                </a:spcAft>
                <a:buNone/>
              </a:pPr>
              <a:r>
                <a:rPr lang="uk-UA" sz="1600" dirty="0">
                  <a:solidFill>
                    <a:srgbClr val="182947"/>
                  </a:solidFill>
                  <a:latin typeface="Montserrat Medium" panose="00000600000000000000" pitchFamily="2" charset="-52"/>
                  <a:ea typeface="Proxima Nova"/>
                  <a:cs typeface="Proxima Nova"/>
                  <a:sym typeface="Proxima Nova"/>
                </a:rPr>
                <a:t>правопорушників</a:t>
              </a:r>
              <a:endParaRPr sz="1600" dirty="0">
                <a:solidFill>
                  <a:srgbClr val="182947"/>
                </a:solidFill>
                <a:latin typeface="Montserrat Medium" panose="00000600000000000000" pitchFamily="2" charset="-52"/>
                <a:ea typeface="Proxima Nova"/>
                <a:cs typeface="Proxima Nova"/>
                <a:sym typeface="Proxima Nova"/>
              </a:endParaRPr>
            </a:p>
          </p:txBody>
        </p:sp>
      </p:grpSp>
      <p:grpSp>
        <p:nvGrpSpPr>
          <p:cNvPr id="9" name="Группа 8"/>
          <p:cNvGrpSpPr/>
          <p:nvPr/>
        </p:nvGrpSpPr>
        <p:grpSpPr>
          <a:xfrm>
            <a:off x="8474944" y="2917788"/>
            <a:ext cx="3500619" cy="2146068"/>
            <a:chOff x="8474944" y="2917788"/>
            <a:chExt cx="3500619" cy="2146068"/>
          </a:xfrm>
        </p:grpSpPr>
        <p:grpSp>
          <p:nvGrpSpPr>
            <p:cNvPr id="6" name="Группа 5"/>
            <p:cNvGrpSpPr/>
            <p:nvPr/>
          </p:nvGrpSpPr>
          <p:grpSpPr>
            <a:xfrm>
              <a:off x="8531932" y="2917788"/>
              <a:ext cx="3023491" cy="972141"/>
              <a:chOff x="8556862" y="2978308"/>
              <a:chExt cx="3023491" cy="972141"/>
            </a:xfrm>
          </p:grpSpPr>
          <p:grpSp>
            <p:nvGrpSpPr>
              <p:cNvPr id="31" name="Группа 30"/>
              <p:cNvGrpSpPr/>
              <p:nvPr/>
            </p:nvGrpSpPr>
            <p:grpSpPr>
              <a:xfrm>
                <a:off x="9664129" y="2978308"/>
                <a:ext cx="1916224" cy="868135"/>
                <a:chOff x="1534550" y="3122811"/>
                <a:chExt cx="1916224" cy="868135"/>
              </a:xfrm>
            </p:grpSpPr>
            <p:sp>
              <p:nvSpPr>
                <p:cNvPr id="32" name="Скругленный прямоугольник 31"/>
                <p:cNvSpPr/>
                <p:nvPr/>
              </p:nvSpPr>
              <p:spPr>
                <a:xfrm>
                  <a:off x="1534550" y="3122811"/>
                  <a:ext cx="1916224" cy="868135"/>
                </a:xfrm>
                <a:prstGeom prst="roundRect">
                  <a:avLst>
                    <a:gd name="adj" fmla="val 50000"/>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33" name="TextBox 32"/>
                <p:cNvSpPr txBox="1"/>
                <p:nvPr/>
              </p:nvSpPr>
              <p:spPr>
                <a:xfrm>
                  <a:off x="2120605" y="3219560"/>
                  <a:ext cx="518091" cy="707886"/>
                </a:xfrm>
                <a:prstGeom prst="rect">
                  <a:avLst/>
                </a:prstGeom>
                <a:noFill/>
              </p:spPr>
              <p:txBody>
                <a:bodyPr wrap="none" rtlCol="0">
                  <a:spAutoFit/>
                </a:bodyPr>
                <a:lstStyle/>
                <a:p>
                  <a:r>
                    <a:rPr lang="uk-UA" sz="4000" dirty="0">
                      <a:solidFill>
                        <a:srgbClr val="FFC000"/>
                      </a:solidFill>
                      <a:latin typeface="Montserrat ExtraBold" pitchFamily="2" charset="-52"/>
                    </a:rPr>
                    <a:t>6</a:t>
                  </a:r>
                </a:p>
              </p:txBody>
            </p:sp>
          </p:grpSp>
          <p:pic>
            <p:nvPicPr>
              <p:cNvPr id="34" name="Google Shape;328;p15"/>
              <p:cNvPicPr preferRelativeResize="0"/>
              <p:nvPr/>
            </p:nvPicPr>
            <p:blipFill rotWithShape="1">
              <a:blip r:embed="rId7">
                <a:alphaModFix/>
              </a:blip>
              <a:srcRect/>
              <a:stretch/>
            </p:blipFill>
            <p:spPr>
              <a:xfrm>
                <a:off x="8556862" y="3011557"/>
                <a:ext cx="938892" cy="938892"/>
              </a:xfrm>
              <a:prstGeom prst="rect">
                <a:avLst/>
              </a:prstGeom>
              <a:noFill/>
              <a:ln>
                <a:noFill/>
              </a:ln>
            </p:spPr>
          </p:pic>
        </p:grpSp>
        <p:sp>
          <p:nvSpPr>
            <p:cNvPr id="37" name="Google Shape;332;p15"/>
            <p:cNvSpPr txBox="1"/>
            <p:nvPr/>
          </p:nvSpPr>
          <p:spPr>
            <a:xfrm>
              <a:off x="8474944" y="3986678"/>
              <a:ext cx="3500619" cy="107717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uk-UA" sz="1600" dirty="0">
                  <a:solidFill>
                    <a:srgbClr val="182947"/>
                  </a:solidFill>
                  <a:latin typeface="Montserrat Medium" panose="00000600000000000000" pitchFamily="2" charset="-52"/>
                  <a:ea typeface="Proxima Nova"/>
                  <a:cs typeface="Proxima Nova"/>
                  <a:sym typeface="Proxima Nova"/>
                </a:rPr>
                <a:t>Розшукали</a:t>
              </a:r>
              <a:endParaRPr sz="1600" dirty="0">
                <a:latin typeface="Montserrat Medium" panose="00000600000000000000" pitchFamily="2" charset="-52"/>
              </a:endParaRPr>
            </a:p>
            <a:p>
              <a:pPr marL="0" marR="0" lvl="0" indent="0" algn="ctr" rtl="0">
                <a:spcBef>
                  <a:spcPts val="0"/>
                </a:spcBef>
                <a:spcAft>
                  <a:spcPts val="0"/>
                </a:spcAft>
                <a:buNone/>
              </a:pPr>
              <a:r>
                <a:rPr lang="uk-UA" sz="1600" dirty="0">
                  <a:solidFill>
                    <a:srgbClr val="182947"/>
                  </a:solidFill>
                  <a:latin typeface="Montserrat Medium" panose="00000600000000000000" pitchFamily="2" charset="-52"/>
                  <a:ea typeface="Proxima Nova"/>
                  <a:cs typeface="Proxima Nova"/>
                  <a:sym typeface="Proxima Nova"/>
                </a:rPr>
                <a:t>осіб зниклих безвісти та</a:t>
              </a:r>
              <a:endParaRPr sz="1600" dirty="0">
                <a:latin typeface="Montserrat Medium" panose="00000600000000000000" pitchFamily="2" charset="-52"/>
              </a:endParaRPr>
            </a:p>
            <a:p>
              <a:pPr marL="0" marR="0" lvl="0" indent="0" algn="ctr" rtl="0">
                <a:spcBef>
                  <a:spcPts val="0"/>
                </a:spcBef>
                <a:spcAft>
                  <a:spcPts val="0"/>
                </a:spcAft>
                <a:buNone/>
              </a:pPr>
              <a:r>
                <a:rPr lang="uk-UA" sz="1600" dirty="0">
                  <a:solidFill>
                    <a:srgbClr val="182947"/>
                  </a:solidFill>
                  <a:latin typeface="Montserrat Medium" panose="00000600000000000000" pitchFamily="2" charset="-52"/>
                  <a:ea typeface="Proxima Nova"/>
                  <a:cs typeface="Proxima Nova"/>
                  <a:sym typeface="Proxima Nova"/>
                </a:rPr>
                <a:t>осіб, що переховуються</a:t>
              </a:r>
              <a:endParaRPr sz="1600" dirty="0">
                <a:latin typeface="Montserrat Medium" panose="00000600000000000000" pitchFamily="2" charset="-52"/>
              </a:endParaRPr>
            </a:p>
            <a:p>
              <a:pPr marL="0" marR="0" lvl="0" indent="0" algn="ctr" rtl="0">
                <a:spcBef>
                  <a:spcPts val="0"/>
                </a:spcBef>
                <a:spcAft>
                  <a:spcPts val="0"/>
                </a:spcAft>
                <a:buNone/>
              </a:pPr>
              <a:r>
                <a:rPr lang="uk-UA" sz="1600" dirty="0">
                  <a:solidFill>
                    <a:srgbClr val="182947"/>
                  </a:solidFill>
                  <a:latin typeface="Montserrat Medium" panose="00000600000000000000" pitchFamily="2" charset="-52"/>
                  <a:ea typeface="Proxima Nova"/>
                  <a:cs typeface="Proxima Nova"/>
                  <a:sym typeface="Proxima Nova"/>
                </a:rPr>
                <a:t>від слідства та суду</a:t>
              </a:r>
              <a:endParaRPr sz="1600" dirty="0">
                <a:solidFill>
                  <a:srgbClr val="182947"/>
                </a:solidFill>
                <a:latin typeface="Montserrat Medium" panose="00000600000000000000" pitchFamily="2" charset="-52"/>
                <a:ea typeface="Proxima Nova"/>
                <a:cs typeface="Proxima Nova"/>
                <a:sym typeface="Proxima Nova"/>
              </a:endParaRPr>
            </a:p>
          </p:txBody>
        </p:sp>
      </p:grpSp>
    </p:spTree>
    <p:extLst>
      <p:ext uri="{BB962C8B-B14F-4D97-AF65-F5344CB8AC3E}">
        <p14:creationId xmlns:p14="http://schemas.microsoft.com/office/powerpoint/2010/main" val="21870761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23" name="Группа 22"/>
          <p:cNvGrpSpPr/>
          <p:nvPr/>
        </p:nvGrpSpPr>
        <p:grpSpPr>
          <a:xfrm>
            <a:off x="-984617" y="-132363"/>
            <a:ext cx="10382654" cy="3233469"/>
            <a:chOff x="-984617" y="-132363"/>
            <a:chExt cx="10382654" cy="3233469"/>
          </a:xfrm>
        </p:grpSpPr>
        <p:pic>
          <p:nvPicPr>
            <p:cNvPr id="24" name="Google Shape;93;p1"/>
            <p:cNvPicPr preferRelativeResize="0"/>
            <p:nvPr/>
          </p:nvPicPr>
          <p:blipFill rotWithShape="1">
            <a:blip r:embed="rId4">
              <a:alphaModFix/>
            </a:blip>
            <a:srcRect/>
            <a:stretch/>
          </p:blipFill>
          <p:spPr>
            <a:xfrm>
              <a:off x="-984617" y="-132363"/>
              <a:ext cx="3807516" cy="3233469"/>
            </a:xfrm>
            <a:prstGeom prst="rect">
              <a:avLst/>
            </a:prstGeom>
            <a:noFill/>
            <a:ln>
              <a:noFill/>
            </a:ln>
          </p:spPr>
        </p:pic>
        <p:sp>
          <p:nvSpPr>
            <p:cNvPr id="25" name="Скругленный прямоугольник 24"/>
            <p:cNvSpPr/>
            <p:nvPr/>
          </p:nvSpPr>
          <p:spPr>
            <a:xfrm>
              <a:off x="1602679" y="526652"/>
              <a:ext cx="7795358" cy="725839"/>
            </a:xfrm>
            <a:prstGeom prst="roundRect">
              <a:avLst>
                <a:gd name="adj" fmla="val 50000"/>
              </a:avLst>
            </a:prstGeom>
            <a:solidFill>
              <a:srgbClr val="182947"/>
            </a:solidFill>
            <a:ln w="28575">
              <a:solidFill>
                <a:srgbClr val="1829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26" name="TextBox 25"/>
            <p:cNvSpPr txBox="1"/>
            <p:nvPr/>
          </p:nvSpPr>
          <p:spPr>
            <a:xfrm>
              <a:off x="2059406" y="614506"/>
              <a:ext cx="7079182" cy="523220"/>
            </a:xfrm>
            <a:prstGeom prst="rect">
              <a:avLst/>
            </a:prstGeom>
            <a:noFill/>
          </p:spPr>
          <p:txBody>
            <a:bodyPr wrap="none" rtlCol="0">
              <a:spAutoFit/>
            </a:bodyPr>
            <a:lstStyle/>
            <a:p>
              <a:r>
                <a:rPr lang="uk-UA" sz="2800" dirty="0">
                  <a:solidFill>
                    <a:schemeClr val="bg1"/>
                  </a:solidFill>
                  <a:latin typeface="Montserrat SemiBold" pitchFamily="2" charset="-52"/>
                </a:rPr>
                <a:t>КРИМІНАЛЬНІ ПРАВОПОРУШЕННЯ</a:t>
              </a:r>
            </a:p>
          </p:txBody>
        </p:sp>
      </p:grpSp>
      <p:grpSp>
        <p:nvGrpSpPr>
          <p:cNvPr id="12" name="Группа 11"/>
          <p:cNvGrpSpPr/>
          <p:nvPr/>
        </p:nvGrpSpPr>
        <p:grpSpPr>
          <a:xfrm>
            <a:off x="791389" y="2389221"/>
            <a:ext cx="4913065" cy="3448514"/>
            <a:chOff x="1089641" y="2161711"/>
            <a:chExt cx="4913065" cy="3448514"/>
          </a:xfrm>
        </p:grpSpPr>
        <p:sp>
          <p:nvSpPr>
            <p:cNvPr id="41" name="TextBox 40"/>
            <p:cNvSpPr txBox="1"/>
            <p:nvPr/>
          </p:nvSpPr>
          <p:spPr>
            <a:xfrm>
              <a:off x="5072088" y="2161711"/>
              <a:ext cx="688009" cy="646331"/>
            </a:xfrm>
            <a:prstGeom prst="rect">
              <a:avLst/>
            </a:prstGeom>
            <a:noFill/>
            <a:ln>
              <a:noFill/>
            </a:ln>
          </p:spPr>
          <p:txBody>
            <a:bodyPr wrap="none" rtlCol="0">
              <a:spAutoFit/>
            </a:bodyPr>
            <a:lstStyle/>
            <a:p>
              <a:r>
                <a:rPr lang="en-US" sz="3600" dirty="0">
                  <a:solidFill>
                    <a:schemeClr val="bg1"/>
                  </a:solidFill>
                  <a:latin typeface="Montserrat ExtraBold" pitchFamily="2" charset="-52"/>
                </a:rPr>
                <a:t>10</a:t>
              </a:r>
              <a:endParaRPr lang="uk-UA" sz="3600" dirty="0">
                <a:solidFill>
                  <a:schemeClr val="bg1"/>
                </a:solidFill>
                <a:latin typeface="Montserrat ExtraBold" pitchFamily="2" charset="-52"/>
              </a:endParaRPr>
            </a:p>
          </p:txBody>
        </p:sp>
        <p:grpSp>
          <p:nvGrpSpPr>
            <p:cNvPr id="11" name="Группа 10"/>
            <p:cNvGrpSpPr/>
            <p:nvPr/>
          </p:nvGrpSpPr>
          <p:grpSpPr>
            <a:xfrm>
              <a:off x="1089641" y="3315833"/>
              <a:ext cx="4913065" cy="2294392"/>
              <a:chOff x="1089641" y="3315833"/>
              <a:chExt cx="4913065" cy="2294392"/>
            </a:xfrm>
          </p:grpSpPr>
          <p:grpSp>
            <p:nvGrpSpPr>
              <p:cNvPr id="8" name="Группа 7"/>
              <p:cNvGrpSpPr/>
              <p:nvPr/>
            </p:nvGrpSpPr>
            <p:grpSpPr>
              <a:xfrm>
                <a:off x="1089641" y="3315833"/>
                <a:ext cx="3036417" cy="888265"/>
                <a:chOff x="774506" y="3281031"/>
                <a:chExt cx="3036417" cy="888265"/>
              </a:xfrm>
            </p:grpSpPr>
            <p:pic>
              <p:nvPicPr>
                <p:cNvPr id="365" name="Google Shape;365;p17"/>
                <p:cNvPicPr preferRelativeResize="0"/>
                <p:nvPr/>
              </p:nvPicPr>
              <p:blipFill rotWithShape="1">
                <a:blip r:embed="rId5">
                  <a:alphaModFix/>
                </a:blip>
                <a:srcRect/>
                <a:stretch/>
              </p:blipFill>
              <p:spPr>
                <a:xfrm>
                  <a:off x="774506" y="3281031"/>
                  <a:ext cx="945197" cy="888265"/>
                </a:xfrm>
                <a:prstGeom prst="rect">
                  <a:avLst/>
                </a:prstGeom>
                <a:noFill/>
                <a:ln>
                  <a:noFill/>
                </a:ln>
              </p:spPr>
            </p:pic>
            <p:sp>
              <p:nvSpPr>
                <p:cNvPr id="366" name="Google Shape;366;p17"/>
                <p:cNvSpPr txBox="1"/>
                <p:nvPr/>
              </p:nvSpPr>
              <p:spPr>
                <a:xfrm>
                  <a:off x="1834875" y="3455142"/>
                  <a:ext cx="1976048"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600" dirty="0">
                      <a:solidFill>
                        <a:srgbClr val="182947"/>
                      </a:solidFill>
                      <a:latin typeface="Montserrat Medium" pitchFamily="2" charset="-52"/>
                      <a:ea typeface="Proxima Nova"/>
                      <a:cs typeface="Proxima Nova"/>
                      <a:sym typeface="Proxima Nova"/>
                    </a:rPr>
                    <a:t>Хуліганство</a:t>
                  </a:r>
                  <a:endParaRPr sz="1600" dirty="0">
                    <a:solidFill>
                      <a:srgbClr val="182947"/>
                    </a:solidFill>
                    <a:latin typeface="Montserrat Medium" pitchFamily="2" charset="-52"/>
                    <a:ea typeface="Proxima Nova"/>
                    <a:cs typeface="Proxima Nova"/>
                    <a:sym typeface="Proxima Nova"/>
                  </a:endParaRPr>
                </a:p>
              </p:txBody>
            </p:sp>
          </p:grpSp>
          <p:grpSp>
            <p:nvGrpSpPr>
              <p:cNvPr id="9" name="Группа 8"/>
              <p:cNvGrpSpPr/>
              <p:nvPr/>
            </p:nvGrpSpPr>
            <p:grpSpPr>
              <a:xfrm>
                <a:off x="1098300" y="4694555"/>
                <a:ext cx="4196176" cy="915670"/>
                <a:chOff x="261632" y="5455363"/>
                <a:chExt cx="4196176" cy="915670"/>
              </a:xfrm>
            </p:grpSpPr>
            <p:pic>
              <p:nvPicPr>
                <p:cNvPr id="367" name="Google Shape;367;p17"/>
                <p:cNvPicPr preferRelativeResize="0"/>
                <p:nvPr/>
              </p:nvPicPr>
              <p:blipFill rotWithShape="1">
                <a:blip r:embed="rId6">
                  <a:alphaModFix/>
                </a:blip>
                <a:srcRect/>
                <a:stretch/>
              </p:blipFill>
              <p:spPr>
                <a:xfrm>
                  <a:off x="261632" y="5455363"/>
                  <a:ext cx="936538" cy="915670"/>
                </a:xfrm>
                <a:prstGeom prst="rect">
                  <a:avLst/>
                </a:prstGeom>
                <a:noFill/>
                <a:ln>
                  <a:noFill/>
                </a:ln>
              </p:spPr>
            </p:pic>
            <p:sp>
              <p:nvSpPr>
                <p:cNvPr id="368" name="Google Shape;368;p17"/>
                <p:cNvSpPr txBox="1"/>
                <p:nvPr/>
              </p:nvSpPr>
              <p:spPr>
                <a:xfrm>
                  <a:off x="1326155" y="5634739"/>
                  <a:ext cx="3131653" cy="5847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600" dirty="0">
                      <a:solidFill>
                        <a:srgbClr val="182947"/>
                      </a:solidFill>
                      <a:latin typeface="Montserrat Medium" pitchFamily="2" charset="-52"/>
                      <a:ea typeface="Proxima Nova"/>
                      <a:cs typeface="Proxima Nova"/>
                      <a:sym typeface="Proxima Nova"/>
                    </a:rPr>
                    <a:t>Нанесення</a:t>
                  </a:r>
                  <a:endParaRPr sz="1600" dirty="0">
                    <a:latin typeface="Montserrat Medium" pitchFamily="2" charset="-52"/>
                  </a:endParaRPr>
                </a:p>
                <a:p>
                  <a:pPr marL="0" marR="0" lvl="0" indent="0" algn="l" rtl="0">
                    <a:spcBef>
                      <a:spcPts val="0"/>
                    </a:spcBef>
                    <a:spcAft>
                      <a:spcPts val="0"/>
                    </a:spcAft>
                    <a:buNone/>
                  </a:pPr>
                  <a:r>
                    <a:rPr lang="uk-UA" sz="1600" dirty="0">
                      <a:solidFill>
                        <a:srgbClr val="182947"/>
                      </a:solidFill>
                      <a:latin typeface="Montserrat Medium" pitchFamily="2" charset="-52"/>
                      <a:ea typeface="Proxima Nova"/>
                      <a:cs typeface="Proxima Nova"/>
                      <a:sym typeface="Proxima Nova"/>
                    </a:rPr>
                    <a:t>тілесних ушкоджень</a:t>
                  </a:r>
                  <a:endParaRPr sz="1600" dirty="0">
                    <a:solidFill>
                      <a:srgbClr val="182947"/>
                    </a:solidFill>
                    <a:latin typeface="Montserrat Medium" pitchFamily="2" charset="-52"/>
                    <a:ea typeface="Proxima Nova"/>
                    <a:cs typeface="Proxima Nova"/>
                    <a:sym typeface="Proxima Nova"/>
                  </a:endParaRPr>
                </a:p>
              </p:txBody>
            </p:sp>
          </p:grpSp>
          <p:grpSp>
            <p:nvGrpSpPr>
              <p:cNvPr id="43" name="Группа 42"/>
              <p:cNvGrpSpPr/>
              <p:nvPr/>
            </p:nvGrpSpPr>
            <p:grpSpPr>
              <a:xfrm>
                <a:off x="4813039" y="3404333"/>
                <a:ext cx="1189667" cy="711263"/>
                <a:chOff x="4832901" y="2124850"/>
                <a:chExt cx="1189667" cy="711263"/>
              </a:xfrm>
            </p:grpSpPr>
            <p:sp>
              <p:nvSpPr>
                <p:cNvPr id="44" name="Скругленный прямоугольник 43"/>
                <p:cNvSpPr/>
                <p:nvPr/>
              </p:nvSpPr>
              <p:spPr>
                <a:xfrm>
                  <a:off x="4832901" y="2124850"/>
                  <a:ext cx="1189667" cy="711263"/>
                </a:xfrm>
                <a:prstGeom prst="roundRect">
                  <a:avLst>
                    <a:gd name="adj" fmla="val 50000"/>
                  </a:avLst>
                </a:prstGeom>
                <a:solidFill>
                  <a:srgbClr val="182947"/>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45" name="TextBox 44"/>
                <p:cNvSpPr txBox="1"/>
                <p:nvPr/>
              </p:nvSpPr>
              <p:spPr>
                <a:xfrm>
                  <a:off x="5196741" y="2157315"/>
                  <a:ext cx="461986" cy="646331"/>
                </a:xfrm>
                <a:prstGeom prst="rect">
                  <a:avLst/>
                </a:prstGeom>
                <a:noFill/>
                <a:ln>
                  <a:noFill/>
                </a:ln>
              </p:spPr>
              <p:txBody>
                <a:bodyPr wrap="none" rtlCol="0">
                  <a:spAutoFit/>
                </a:bodyPr>
                <a:lstStyle/>
                <a:p>
                  <a:r>
                    <a:rPr lang="uk-UA" sz="3600" dirty="0">
                      <a:solidFill>
                        <a:schemeClr val="bg1"/>
                      </a:solidFill>
                      <a:latin typeface="Montserrat ExtraBold" pitchFamily="2" charset="-52"/>
                    </a:rPr>
                    <a:t>2</a:t>
                  </a:r>
                </a:p>
              </p:txBody>
            </p:sp>
          </p:grpSp>
          <p:grpSp>
            <p:nvGrpSpPr>
              <p:cNvPr id="46" name="Группа 45"/>
              <p:cNvGrpSpPr/>
              <p:nvPr/>
            </p:nvGrpSpPr>
            <p:grpSpPr>
              <a:xfrm>
                <a:off x="4813039" y="4764367"/>
                <a:ext cx="1189667" cy="711263"/>
                <a:chOff x="4832901" y="2124850"/>
                <a:chExt cx="1189667" cy="711263"/>
              </a:xfrm>
            </p:grpSpPr>
            <p:sp>
              <p:nvSpPr>
                <p:cNvPr id="47" name="Скругленный прямоугольник 46"/>
                <p:cNvSpPr/>
                <p:nvPr/>
              </p:nvSpPr>
              <p:spPr>
                <a:xfrm>
                  <a:off x="4832901" y="2124850"/>
                  <a:ext cx="1189667" cy="711263"/>
                </a:xfrm>
                <a:prstGeom prst="roundRect">
                  <a:avLst>
                    <a:gd name="adj" fmla="val 50000"/>
                  </a:avLst>
                </a:prstGeom>
                <a:solidFill>
                  <a:srgbClr val="182947"/>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48" name="TextBox 47"/>
                <p:cNvSpPr txBox="1"/>
                <p:nvPr/>
              </p:nvSpPr>
              <p:spPr>
                <a:xfrm>
                  <a:off x="5223075" y="2155128"/>
                  <a:ext cx="372218" cy="646331"/>
                </a:xfrm>
                <a:prstGeom prst="rect">
                  <a:avLst/>
                </a:prstGeom>
                <a:noFill/>
                <a:ln>
                  <a:noFill/>
                </a:ln>
              </p:spPr>
              <p:txBody>
                <a:bodyPr wrap="none" rtlCol="0">
                  <a:spAutoFit/>
                </a:bodyPr>
                <a:lstStyle/>
                <a:p>
                  <a:r>
                    <a:rPr lang="uk-UA" sz="3600" dirty="0">
                      <a:solidFill>
                        <a:schemeClr val="bg1"/>
                      </a:solidFill>
                      <a:latin typeface="Montserrat ExtraBold" pitchFamily="2" charset="-52"/>
                    </a:rPr>
                    <a:t>1</a:t>
                  </a:r>
                </a:p>
              </p:txBody>
            </p:sp>
          </p:grpSp>
        </p:grpSp>
      </p:grpSp>
      <p:grpSp>
        <p:nvGrpSpPr>
          <p:cNvPr id="14" name="Группа 13"/>
          <p:cNvGrpSpPr/>
          <p:nvPr/>
        </p:nvGrpSpPr>
        <p:grpSpPr>
          <a:xfrm>
            <a:off x="6430388" y="3562872"/>
            <a:ext cx="4827483" cy="779185"/>
            <a:chOff x="6677704" y="3277444"/>
            <a:chExt cx="4827483" cy="779185"/>
          </a:xfrm>
        </p:grpSpPr>
        <p:grpSp>
          <p:nvGrpSpPr>
            <p:cNvPr id="5" name="Группа 4"/>
            <p:cNvGrpSpPr/>
            <p:nvPr/>
          </p:nvGrpSpPr>
          <p:grpSpPr>
            <a:xfrm>
              <a:off x="6677704" y="3277444"/>
              <a:ext cx="3414196" cy="779185"/>
              <a:chOff x="5996304" y="3754492"/>
              <a:chExt cx="3414196" cy="779185"/>
            </a:xfrm>
          </p:grpSpPr>
          <p:sp>
            <p:nvSpPr>
              <p:cNvPr id="371" name="Google Shape;371;p17"/>
              <p:cNvSpPr txBox="1"/>
              <p:nvPr/>
            </p:nvSpPr>
            <p:spPr>
              <a:xfrm>
                <a:off x="6884515" y="3975961"/>
                <a:ext cx="2525985"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600" dirty="0">
                    <a:solidFill>
                      <a:srgbClr val="182947"/>
                    </a:solidFill>
                    <a:latin typeface="Montserrat Medium" pitchFamily="2" charset="-52"/>
                    <a:ea typeface="Proxima Nova"/>
                    <a:cs typeface="Proxima Nova"/>
                    <a:sym typeface="Proxima Nova"/>
                  </a:rPr>
                  <a:t>Підробка</a:t>
                </a:r>
                <a:r>
                  <a:rPr lang="uk-UA" sz="1600" dirty="0">
                    <a:latin typeface="Montserrat Medium" pitchFamily="2" charset="-52"/>
                    <a:ea typeface="Proxima Nova"/>
                  </a:rPr>
                  <a:t> </a:t>
                </a:r>
                <a:r>
                  <a:rPr lang="uk-UA" sz="1600" dirty="0">
                    <a:solidFill>
                      <a:srgbClr val="182947"/>
                    </a:solidFill>
                    <a:latin typeface="Montserrat Medium" pitchFamily="2" charset="-52"/>
                    <a:ea typeface="Proxima Nova"/>
                    <a:cs typeface="Proxima Nova"/>
                    <a:sym typeface="Proxima Nova"/>
                  </a:rPr>
                  <a:t>документів</a:t>
                </a:r>
                <a:endParaRPr sz="1600" dirty="0">
                  <a:solidFill>
                    <a:srgbClr val="182947"/>
                  </a:solidFill>
                  <a:latin typeface="Montserrat Medium" pitchFamily="2" charset="-52"/>
                  <a:ea typeface="Proxima Nova"/>
                  <a:cs typeface="Proxima Nova"/>
                  <a:sym typeface="Proxima Nova"/>
                </a:endParaRPr>
              </a:p>
            </p:txBody>
          </p:sp>
          <p:pic>
            <p:nvPicPr>
              <p:cNvPr id="372" name="Google Shape;372;p17"/>
              <p:cNvPicPr preferRelativeResize="0"/>
              <p:nvPr/>
            </p:nvPicPr>
            <p:blipFill rotWithShape="1">
              <a:blip r:embed="rId7">
                <a:alphaModFix/>
              </a:blip>
              <a:srcRect/>
              <a:stretch/>
            </p:blipFill>
            <p:spPr>
              <a:xfrm>
                <a:off x="5996304" y="3754492"/>
                <a:ext cx="779185" cy="779185"/>
              </a:xfrm>
              <a:prstGeom prst="rect">
                <a:avLst/>
              </a:prstGeom>
              <a:noFill/>
              <a:ln>
                <a:noFill/>
              </a:ln>
            </p:spPr>
          </p:pic>
        </p:grpSp>
        <p:grpSp>
          <p:nvGrpSpPr>
            <p:cNvPr id="52" name="Группа 51"/>
            <p:cNvGrpSpPr/>
            <p:nvPr/>
          </p:nvGrpSpPr>
          <p:grpSpPr>
            <a:xfrm>
              <a:off x="10315520" y="3318965"/>
              <a:ext cx="1189667" cy="711263"/>
              <a:chOff x="4838177" y="2039484"/>
              <a:chExt cx="1189667" cy="711263"/>
            </a:xfrm>
          </p:grpSpPr>
          <p:sp>
            <p:nvSpPr>
              <p:cNvPr id="53" name="Скругленный прямоугольник 52"/>
              <p:cNvSpPr/>
              <p:nvPr/>
            </p:nvSpPr>
            <p:spPr>
              <a:xfrm>
                <a:off x="4838177" y="2039484"/>
                <a:ext cx="1189667" cy="711263"/>
              </a:xfrm>
              <a:prstGeom prst="roundRect">
                <a:avLst>
                  <a:gd name="adj" fmla="val 50000"/>
                </a:avLst>
              </a:prstGeom>
              <a:solidFill>
                <a:srgbClr val="182947"/>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54" name="TextBox 53"/>
              <p:cNvSpPr txBox="1"/>
              <p:nvPr/>
            </p:nvSpPr>
            <p:spPr>
              <a:xfrm>
                <a:off x="5218849" y="2064389"/>
                <a:ext cx="372218" cy="646331"/>
              </a:xfrm>
              <a:prstGeom prst="rect">
                <a:avLst/>
              </a:prstGeom>
              <a:noFill/>
              <a:ln>
                <a:noFill/>
              </a:ln>
            </p:spPr>
            <p:txBody>
              <a:bodyPr wrap="none" rtlCol="0">
                <a:spAutoFit/>
              </a:bodyPr>
              <a:lstStyle/>
              <a:p>
                <a:r>
                  <a:rPr lang="en-US" sz="3600" dirty="0">
                    <a:solidFill>
                      <a:schemeClr val="bg1"/>
                    </a:solidFill>
                    <a:latin typeface="Montserrat ExtraBold" pitchFamily="2" charset="-52"/>
                  </a:rPr>
                  <a:t>1</a:t>
                </a:r>
                <a:endParaRPr lang="uk-UA" sz="3600" dirty="0">
                  <a:solidFill>
                    <a:schemeClr val="bg1"/>
                  </a:solidFill>
                  <a:latin typeface="Montserrat ExtraBold" pitchFamily="2" charset="-52"/>
                </a:endParaRPr>
              </a:p>
            </p:txBody>
          </p:sp>
        </p:gr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23" name="Группа 22"/>
          <p:cNvGrpSpPr/>
          <p:nvPr/>
        </p:nvGrpSpPr>
        <p:grpSpPr>
          <a:xfrm>
            <a:off x="-984617" y="-132363"/>
            <a:ext cx="7189474" cy="3233469"/>
            <a:chOff x="-984617" y="-132363"/>
            <a:chExt cx="7189474" cy="3233469"/>
          </a:xfrm>
        </p:grpSpPr>
        <p:pic>
          <p:nvPicPr>
            <p:cNvPr id="24" name="Google Shape;93;p1"/>
            <p:cNvPicPr preferRelativeResize="0"/>
            <p:nvPr/>
          </p:nvPicPr>
          <p:blipFill rotWithShape="1">
            <a:blip r:embed="rId4">
              <a:alphaModFix/>
            </a:blip>
            <a:srcRect/>
            <a:stretch/>
          </p:blipFill>
          <p:spPr>
            <a:xfrm>
              <a:off x="-984617" y="-132363"/>
              <a:ext cx="3807516" cy="3233469"/>
            </a:xfrm>
            <a:prstGeom prst="rect">
              <a:avLst/>
            </a:prstGeom>
            <a:noFill/>
            <a:ln>
              <a:noFill/>
            </a:ln>
          </p:spPr>
        </p:pic>
        <p:sp>
          <p:nvSpPr>
            <p:cNvPr id="25" name="Скругленный прямоугольник 24"/>
            <p:cNvSpPr/>
            <p:nvPr/>
          </p:nvSpPr>
          <p:spPr>
            <a:xfrm>
              <a:off x="1602680" y="526652"/>
              <a:ext cx="4602177" cy="725839"/>
            </a:xfrm>
            <a:prstGeom prst="roundRect">
              <a:avLst>
                <a:gd name="adj" fmla="val 50000"/>
              </a:avLst>
            </a:prstGeom>
            <a:solidFill>
              <a:srgbClr val="182947"/>
            </a:solidFill>
            <a:ln w="28575">
              <a:solidFill>
                <a:srgbClr val="1829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26" name="TextBox 25"/>
            <p:cNvSpPr txBox="1"/>
            <p:nvPr/>
          </p:nvSpPr>
          <p:spPr>
            <a:xfrm>
              <a:off x="1909100" y="627961"/>
              <a:ext cx="4065537" cy="523220"/>
            </a:xfrm>
            <a:prstGeom prst="rect">
              <a:avLst/>
            </a:prstGeom>
            <a:noFill/>
          </p:spPr>
          <p:txBody>
            <a:bodyPr wrap="none" rtlCol="0">
              <a:spAutoFit/>
            </a:bodyPr>
            <a:lstStyle/>
            <a:p>
              <a:r>
                <a:rPr lang="uk-UA" sz="2800" dirty="0">
                  <a:solidFill>
                    <a:schemeClr val="bg1"/>
                  </a:solidFill>
                  <a:latin typeface="Montserrat SemiBold" pitchFamily="2" charset="-52"/>
                </a:rPr>
                <a:t>БЮДЖЕТ ГРОМАДИ</a:t>
              </a:r>
            </a:p>
          </p:txBody>
        </p:sp>
      </p:grpSp>
      <p:grpSp>
        <p:nvGrpSpPr>
          <p:cNvPr id="58" name="Группа 57"/>
          <p:cNvGrpSpPr/>
          <p:nvPr/>
        </p:nvGrpSpPr>
        <p:grpSpPr>
          <a:xfrm>
            <a:off x="628543" y="1840811"/>
            <a:ext cx="11152628" cy="1767679"/>
            <a:chOff x="563600" y="1911925"/>
            <a:chExt cx="11152628" cy="1767679"/>
          </a:xfrm>
        </p:grpSpPr>
        <p:pic>
          <p:nvPicPr>
            <p:cNvPr id="59" name="Google Shape;212;p8"/>
            <p:cNvPicPr preferRelativeResize="0"/>
            <p:nvPr/>
          </p:nvPicPr>
          <p:blipFill rotWithShape="1">
            <a:blip r:embed="rId5">
              <a:alphaModFix/>
            </a:blip>
            <a:srcRect/>
            <a:stretch/>
          </p:blipFill>
          <p:spPr>
            <a:xfrm>
              <a:off x="1660445" y="1911925"/>
              <a:ext cx="977978" cy="1033591"/>
            </a:xfrm>
            <a:prstGeom prst="rect">
              <a:avLst/>
            </a:prstGeom>
            <a:noFill/>
            <a:ln>
              <a:noFill/>
            </a:ln>
          </p:spPr>
        </p:pic>
        <p:pic>
          <p:nvPicPr>
            <p:cNvPr id="60" name="Google Shape;257;p11"/>
            <p:cNvPicPr preferRelativeResize="0"/>
            <p:nvPr/>
          </p:nvPicPr>
          <p:blipFill rotWithShape="1">
            <a:blip r:embed="rId6">
              <a:alphaModFix/>
            </a:blip>
            <a:srcRect/>
            <a:stretch/>
          </p:blipFill>
          <p:spPr>
            <a:xfrm>
              <a:off x="5580725" y="1911925"/>
              <a:ext cx="1030548" cy="1033591"/>
            </a:xfrm>
            <a:prstGeom prst="rect">
              <a:avLst/>
            </a:prstGeom>
            <a:noFill/>
            <a:ln>
              <a:noFill/>
            </a:ln>
          </p:spPr>
        </p:pic>
        <p:pic>
          <p:nvPicPr>
            <p:cNvPr id="61" name="Google Shape;267;p12"/>
            <p:cNvPicPr preferRelativeResize="0"/>
            <p:nvPr/>
          </p:nvPicPr>
          <p:blipFill rotWithShape="1">
            <a:blip r:embed="rId7">
              <a:alphaModFix/>
            </a:blip>
            <a:srcRect/>
            <a:stretch/>
          </p:blipFill>
          <p:spPr>
            <a:xfrm>
              <a:off x="9553573" y="1911926"/>
              <a:ext cx="981075" cy="955100"/>
            </a:xfrm>
            <a:prstGeom prst="rect">
              <a:avLst/>
            </a:prstGeom>
            <a:noFill/>
            <a:ln>
              <a:noFill/>
            </a:ln>
          </p:spPr>
        </p:pic>
        <p:sp>
          <p:nvSpPr>
            <p:cNvPr id="62" name="Google Shape;188;p7"/>
            <p:cNvSpPr txBox="1"/>
            <p:nvPr/>
          </p:nvSpPr>
          <p:spPr>
            <a:xfrm>
              <a:off x="563600" y="3046994"/>
              <a:ext cx="3332680"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800" dirty="0">
                  <a:solidFill>
                    <a:srgbClr val="182947"/>
                  </a:solidFill>
                  <a:latin typeface="Montserrat SemiBold" panose="00000700000000000000" pitchFamily="2" charset="-52"/>
                  <a:ea typeface="Proxima Nova"/>
                  <a:cs typeface="Proxima Nova"/>
                  <a:sym typeface="Proxima Nova"/>
                </a:rPr>
                <a:t>ГРОМАДСЬКОЇ БЕЗПЕКИ</a:t>
              </a:r>
            </a:p>
          </p:txBody>
        </p:sp>
        <p:sp>
          <p:nvSpPr>
            <p:cNvPr id="63" name="Google Shape;188;p7"/>
            <p:cNvSpPr txBox="1"/>
            <p:nvPr/>
          </p:nvSpPr>
          <p:spPr>
            <a:xfrm>
              <a:off x="4473574" y="3033314"/>
              <a:ext cx="3332680"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uk-UA" sz="1800" dirty="0">
                  <a:solidFill>
                    <a:srgbClr val="182947"/>
                  </a:solidFill>
                  <a:latin typeface="Montserrat SemiBold" panose="00000700000000000000" pitchFamily="2" charset="-52"/>
                  <a:ea typeface="Proxima Nova"/>
                  <a:cs typeface="Proxima Nova"/>
                  <a:sym typeface="Proxima Nova"/>
                </a:rPr>
                <a:t>БЕЗПЕКА ДОРОЖНЬОГО РУХУ</a:t>
              </a:r>
            </a:p>
          </p:txBody>
        </p:sp>
        <p:sp>
          <p:nvSpPr>
            <p:cNvPr id="64" name="Google Shape;188;p7"/>
            <p:cNvSpPr txBox="1"/>
            <p:nvPr/>
          </p:nvSpPr>
          <p:spPr>
            <a:xfrm>
              <a:off x="8383548" y="3033314"/>
              <a:ext cx="3332680" cy="36929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uk-UA" sz="1800" dirty="0">
                  <a:solidFill>
                    <a:srgbClr val="182947"/>
                  </a:solidFill>
                  <a:latin typeface="Montserrat SemiBold" panose="00000700000000000000" pitchFamily="2" charset="-52"/>
                  <a:ea typeface="Proxima Nova"/>
                  <a:cs typeface="Proxima Nova"/>
                  <a:sym typeface="Proxima Nova"/>
                </a:rPr>
                <a:t>ДОЗВІЛЬНА СИСТЕМА</a:t>
              </a:r>
            </a:p>
          </p:txBody>
        </p:sp>
      </p:grpSp>
      <p:grpSp>
        <p:nvGrpSpPr>
          <p:cNvPr id="15" name="Группа 14"/>
          <p:cNvGrpSpPr/>
          <p:nvPr/>
        </p:nvGrpSpPr>
        <p:grpSpPr>
          <a:xfrm>
            <a:off x="1553697" y="3654403"/>
            <a:ext cx="9390107" cy="775388"/>
            <a:chOff x="1465888" y="3934022"/>
            <a:chExt cx="9390107" cy="775388"/>
          </a:xfrm>
        </p:grpSpPr>
        <p:grpSp>
          <p:nvGrpSpPr>
            <p:cNvPr id="66" name="Группа 65"/>
            <p:cNvGrpSpPr/>
            <p:nvPr/>
          </p:nvGrpSpPr>
          <p:grpSpPr>
            <a:xfrm>
              <a:off x="1465888" y="3978277"/>
              <a:ext cx="1496977" cy="731133"/>
              <a:chOff x="4286908" y="1763820"/>
              <a:chExt cx="1496977" cy="731133"/>
            </a:xfrm>
          </p:grpSpPr>
          <p:sp>
            <p:nvSpPr>
              <p:cNvPr id="67" name="Скругленный прямоугольник 66"/>
              <p:cNvSpPr/>
              <p:nvPr/>
            </p:nvSpPr>
            <p:spPr>
              <a:xfrm>
                <a:off x="4286908" y="1763820"/>
                <a:ext cx="1496977" cy="731133"/>
              </a:xfrm>
              <a:prstGeom prst="roundRect">
                <a:avLst>
                  <a:gd name="adj" fmla="val 50000"/>
                </a:avLst>
              </a:prstGeom>
              <a:solidFill>
                <a:srgbClr val="FFC000"/>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68" name="TextBox 67"/>
              <p:cNvSpPr txBox="1"/>
              <p:nvPr/>
            </p:nvSpPr>
            <p:spPr>
              <a:xfrm>
                <a:off x="4403379" y="1775300"/>
                <a:ext cx="1380506" cy="646331"/>
              </a:xfrm>
              <a:prstGeom prst="rect">
                <a:avLst/>
              </a:prstGeom>
              <a:noFill/>
              <a:ln>
                <a:noFill/>
              </a:ln>
            </p:spPr>
            <p:txBody>
              <a:bodyPr wrap="none" rtlCol="0">
                <a:spAutoFit/>
              </a:bodyPr>
              <a:lstStyle/>
              <a:p>
                <a:r>
                  <a:rPr lang="uk-UA" sz="3600" dirty="0">
                    <a:solidFill>
                      <a:schemeClr val="bg1"/>
                    </a:solidFill>
                    <a:latin typeface="Montserrat ExtraBold" pitchFamily="2" charset="-52"/>
                  </a:rPr>
                  <a:t>5066</a:t>
                </a:r>
              </a:p>
            </p:txBody>
          </p:sp>
        </p:grpSp>
        <p:sp>
          <p:nvSpPr>
            <p:cNvPr id="70" name="Скругленный прямоугольник 69"/>
            <p:cNvSpPr/>
            <p:nvPr/>
          </p:nvSpPr>
          <p:spPr>
            <a:xfrm>
              <a:off x="5092515" y="3942172"/>
              <a:ext cx="1831350" cy="731133"/>
            </a:xfrm>
            <a:prstGeom prst="roundRect">
              <a:avLst>
                <a:gd name="adj" fmla="val 50000"/>
              </a:avLst>
            </a:prstGeom>
            <a:solidFill>
              <a:srgbClr val="FFC000"/>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dirty="0">
                  <a:solidFill>
                    <a:schemeClr val="bg1"/>
                  </a:solidFill>
                  <a:latin typeface="Montserrat ExtraBold" panose="020B0604020202020204" charset="-52"/>
                </a:rPr>
                <a:t>87125</a:t>
              </a:r>
            </a:p>
          </p:txBody>
        </p:sp>
        <p:grpSp>
          <p:nvGrpSpPr>
            <p:cNvPr id="72" name="Группа 71"/>
            <p:cNvGrpSpPr/>
            <p:nvPr/>
          </p:nvGrpSpPr>
          <p:grpSpPr>
            <a:xfrm>
              <a:off x="9359018" y="3934022"/>
              <a:ext cx="1496977" cy="731133"/>
              <a:chOff x="4286908" y="1763820"/>
              <a:chExt cx="1496977" cy="731133"/>
            </a:xfrm>
          </p:grpSpPr>
          <p:sp>
            <p:nvSpPr>
              <p:cNvPr id="73" name="Скругленный прямоугольник 72"/>
              <p:cNvSpPr/>
              <p:nvPr/>
            </p:nvSpPr>
            <p:spPr>
              <a:xfrm>
                <a:off x="4286908" y="1763820"/>
                <a:ext cx="1496977" cy="731133"/>
              </a:xfrm>
              <a:prstGeom prst="roundRect">
                <a:avLst>
                  <a:gd name="adj" fmla="val 50000"/>
                </a:avLst>
              </a:prstGeom>
              <a:solidFill>
                <a:srgbClr val="FFC000"/>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74" name="TextBox 73"/>
              <p:cNvSpPr txBox="1"/>
              <p:nvPr/>
            </p:nvSpPr>
            <p:spPr>
              <a:xfrm>
                <a:off x="4502237" y="1814372"/>
                <a:ext cx="1066318" cy="646331"/>
              </a:xfrm>
              <a:prstGeom prst="rect">
                <a:avLst/>
              </a:prstGeom>
              <a:noFill/>
              <a:ln>
                <a:noFill/>
              </a:ln>
            </p:spPr>
            <p:txBody>
              <a:bodyPr wrap="none" rtlCol="0">
                <a:spAutoFit/>
              </a:bodyPr>
              <a:lstStyle/>
              <a:p>
                <a:r>
                  <a:rPr lang="uk-UA" sz="3600" dirty="0">
                    <a:solidFill>
                      <a:schemeClr val="bg1"/>
                    </a:solidFill>
                    <a:latin typeface="Montserrat ExtraBold" pitchFamily="2" charset="-52"/>
                  </a:rPr>
                  <a:t>425</a:t>
                </a:r>
              </a:p>
            </p:txBody>
          </p:sp>
        </p:grpSp>
      </p:grpSp>
      <p:sp>
        <p:nvSpPr>
          <p:cNvPr id="75" name="Прямоугольник 74"/>
          <p:cNvSpPr/>
          <p:nvPr/>
        </p:nvSpPr>
        <p:spPr>
          <a:xfrm>
            <a:off x="3242076" y="4995033"/>
            <a:ext cx="5707848" cy="646331"/>
          </a:xfrm>
          <a:prstGeom prst="rect">
            <a:avLst/>
          </a:prstGeom>
        </p:spPr>
        <p:txBody>
          <a:bodyPr wrap="square">
            <a:spAutoFit/>
          </a:bodyPr>
          <a:lstStyle/>
          <a:p>
            <a:pPr algn="ctr"/>
            <a:r>
              <a:rPr lang="ru-RU" sz="1800" b="1" dirty="0">
                <a:solidFill>
                  <a:srgbClr val="182947"/>
                </a:solidFill>
                <a:latin typeface="Montserrat SemiBold" panose="00000700000000000000" pitchFamily="2" charset="-52"/>
              </a:rPr>
              <a:t>ЗАГАЛЬНА СУМА ВІД ШТРАФІВ</a:t>
            </a:r>
            <a:r>
              <a:rPr lang="ru-RU" sz="1800" dirty="0">
                <a:solidFill>
                  <a:srgbClr val="182947"/>
                </a:solidFill>
                <a:latin typeface="Montserrat SemiBold" panose="00000700000000000000" pitchFamily="2" charset="-52"/>
              </a:rPr>
              <a:t> </a:t>
            </a:r>
          </a:p>
          <a:p>
            <a:pPr algn="ctr"/>
            <a:r>
              <a:rPr lang="ru-RU" sz="1800" dirty="0">
                <a:solidFill>
                  <a:srgbClr val="182947"/>
                </a:solidFill>
                <a:latin typeface="Montserrat SemiBold" panose="00000700000000000000" pitchFamily="2" charset="-52"/>
              </a:rPr>
              <a:t>ЗАРАХОВАНА ДО БЮДЖЕТУ </a:t>
            </a:r>
            <a:r>
              <a:rPr lang="ru-RU" sz="1800" b="1" dirty="0">
                <a:solidFill>
                  <a:srgbClr val="182947"/>
                </a:solidFill>
                <a:latin typeface="Montserrat SemiBold" panose="00000700000000000000" pitchFamily="2" charset="-52"/>
              </a:rPr>
              <a:t>ГРОМАДИ</a:t>
            </a:r>
            <a:endParaRPr lang="uk-UA" sz="1800" dirty="0">
              <a:solidFill>
                <a:srgbClr val="182947"/>
              </a:solidFill>
              <a:latin typeface="Montserrat SemiBold" panose="00000700000000000000" pitchFamily="2" charset="-52"/>
            </a:endParaRPr>
          </a:p>
        </p:txBody>
      </p:sp>
      <p:sp>
        <p:nvSpPr>
          <p:cNvPr id="76" name="Скругленный прямоугольник 75"/>
          <p:cNvSpPr/>
          <p:nvPr/>
        </p:nvSpPr>
        <p:spPr>
          <a:xfrm>
            <a:off x="2547921" y="4818893"/>
            <a:ext cx="6855012" cy="1502158"/>
          </a:xfrm>
          <a:prstGeom prst="roundRect">
            <a:avLst>
              <a:gd name="adj" fmla="val 50000"/>
            </a:avLst>
          </a:prstGeom>
          <a:noFill/>
          <a:ln w="28575">
            <a:solidFill>
              <a:srgbClr val="1829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13" name="TextBox 12"/>
          <p:cNvSpPr txBox="1"/>
          <p:nvPr/>
        </p:nvSpPr>
        <p:spPr>
          <a:xfrm>
            <a:off x="4652335" y="5641364"/>
            <a:ext cx="2119491" cy="523220"/>
          </a:xfrm>
          <a:prstGeom prst="rect">
            <a:avLst/>
          </a:prstGeom>
          <a:noFill/>
        </p:spPr>
        <p:txBody>
          <a:bodyPr wrap="none" rtlCol="0">
            <a:spAutoFit/>
          </a:bodyPr>
          <a:lstStyle/>
          <a:p>
            <a:r>
              <a:rPr lang="uk-UA" sz="2800" dirty="0">
                <a:solidFill>
                  <a:srgbClr val="182947"/>
                </a:solidFill>
                <a:latin typeface="Montserrat ExtraBold" pitchFamily="2" charset="-52"/>
              </a:rPr>
              <a:t>92616 ГРН</a:t>
            </a:r>
          </a:p>
        </p:txBody>
      </p:sp>
    </p:spTree>
    <p:extLst>
      <p:ext uri="{BB962C8B-B14F-4D97-AF65-F5344CB8AC3E}">
        <p14:creationId xmlns:p14="http://schemas.microsoft.com/office/powerpoint/2010/main" val="3806921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90" name="Google Shape;90;p1"/>
          <p:cNvSpPr txBox="1"/>
          <p:nvPr/>
        </p:nvSpPr>
        <p:spPr>
          <a:xfrm>
            <a:off x="3687724" y="4498867"/>
            <a:ext cx="4816549" cy="70784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uk-UA" sz="4000" dirty="0">
                <a:solidFill>
                  <a:srgbClr val="182947"/>
                </a:solidFill>
                <a:latin typeface="Montserrat SemiBold" panose="00000700000000000000" pitchFamily="2" charset="-52"/>
              </a:rPr>
              <a:t>з</a:t>
            </a:r>
            <a:r>
              <a:rPr lang="uk-UA" sz="4000" b="0" i="0" u="none" strike="noStrike" cap="none" dirty="0">
                <a:solidFill>
                  <a:srgbClr val="182947"/>
                </a:solidFill>
                <a:latin typeface="Montserrat SemiBold" panose="00000700000000000000" pitchFamily="2" charset="-52"/>
                <a:sym typeface="Arial"/>
              </a:rPr>
              <a:t>а 2024 рік</a:t>
            </a:r>
            <a:endParaRPr sz="2000" dirty="0">
              <a:latin typeface="Montserrat SemiBold" panose="00000700000000000000" pitchFamily="2" charset="-52"/>
            </a:endParaRPr>
          </a:p>
        </p:txBody>
      </p:sp>
      <p:pic>
        <p:nvPicPr>
          <p:cNvPr id="9" name="Google Shape;93;p1"/>
          <p:cNvPicPr preferRelativeResize="0"/>
          <p:nvPr/>
        </p:nvPicPr>
        <p:blipFill rotWithShape="1">
          <a:blip r:embed="rId3">
            <a:alphaModFix/>
          </a:blip>
          <a:srcRect/>
          <a:stretch/>
        </p:blipFill>
        <p:spPr>
          <a:xfrm>
            <a:off x="-961034" y="-154205"/>
            <a:ext cx="3807516" cy="3195118"/>
          </a:xfrm>
          <a:prstGeom prst="rect">
            <a:avLst/>
          </a:prstGeom>
          <a:noFill/>
          <a:ln>
            <a:noFill/>
          </a:ln>
        </p:spPr>
      </p:pic>
      <p:sp>
        <p:nvSpPr>
          <p:cNvPr id="4" name="Скругленный прямоугольник 3"/>
          <p:cNvSpPr/>
          <p:nvPr/>
        </p:nvSpPr>
        <p:spPr>
          <a:xfrm>
            <a:off x="3687725" y="3429000"/>
            <a:ext cx="4816549" cy="776178"/>
          </a:xfrm>
          <a:prstGeom prst="roundRect">
            <a:avLst/>
          </a:prstGeom>
          <a:solidFill>
            <a:srgbClr val="182947"/>
          </a:solidFill>
          <a:ln w="28575">
            <a:solidFill>
              <a:srgbClr val="1829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5" name="TextBox 4"/>
          <p:cNvSpPr txBox="1"/>
          <p:nvPr/>
        </p:nvSpPr>
        <p:spPr>
          <a:xfrm>
            <a:off x="5386510" y="3463146"/>
            <a:ext cx="1418978" cy="707886"/>
          </a:xfrm>
          <a:prstGeom prst="rect">
            <a:avLst/>
          </a:prstGeom>
          <a:noFill/>
        </p:spPr>
        <p:txBody>
          <a:bodyPr wrap="none" rtlCol="0">
            <a:spAutoFit/>
          </a:bodyPr>
          <a:lstStyle/>
          <a:p>
            <a:r>
              <a:rPr lang="uk-UA" sz="4000" dirty="0">
                <a:solidFill>
                  <a:schemeClr val="bg1"/>
                </a:solidFill>
                <a:latin typeface="Montserrat ExtraBold" pitchFamily="2" charset="-52"/>
              </a:rPr>
              <a:t>ЗВІТ</a:t>
            </a:r>
          </a:p>
        </p:txBody>
      </p:sp>
      <p:sp>
        <p:nvSpPr>
          <p:cNvPr id="6" name="TextBox 5"/>
          <p:cNvSpPr txBox="1"/>
          <p:nvPr/>
        </p:nvSpPr>
        <p:spPr>
          <a:xfrm>
            <a:off x="1642349" y="642157"/>
            <a:ext cx="4681090" cy="523220"/>
          </a:xfrm>
          <a:prstGeom prst="rect">
            <a:avLst/>
          </a:prstGeom>
          <a:noFill/>
        </p:spPr>
        <p:txBody>
          <a:bodyPr wrap="none" rtlCol="0">
            <a:spAutoFit/>
          </a:bodyPr>
          <a:lstStyle/>
          <a:p>
            <a:r>
              <a:rPr lang="uk-UA" sz="2800" dirty="0">
                <a:solidFill>
                  <a:srgbClr val="FF0000"/>
                </a:solidFill>
                <a:latin typeface="Montserrat SemiBold" pitchFamily="2" charset="-52"/>
              </a:rPr>
              <a:t>БУЧАНСЬКА</a:t>
            </a:r>
            <a:r>
              <a:rPr lang="uk-UA" sz="2800" dirty="0">
                <a:solidFill>
                  <a:schemeClr val="bg1"/>
                </a:solidFill>
                <a:latin typeface="Montserrat SemiBold" pitchFamily="2" charset="-52"/>
              </a:rPr>
              <a:t> ГРОМАДИ</a:t>
            </a:r>
          </a:p>
        </p:txBody>
      </p:sp>
      <p:pic>
        <p:nvPicPr>
          <p:cNvPr id="2" name="Рисунок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 y="0"/>
            <a:ext cx="12192000" cy="6858000"/>
          </a:xfrm>
          <a:prstGeom prst="rect">
            <a:avLst/>
          </a:prstGeom>
        </p:spPr>
      </p:pic>
      <p:pic>
        <p:nvPicPr>
          <p:cNvPr id="10" name="Google Shape;93;p1"/>
          <p:cNvPicPr preferRelativeResize="0"/>
          <p:nvPr/>
        </p:nvPicPr>
        <p:blipFill rotWithShape="1">
          <a:blip r:embed="rId3">
            <a:alphaModFix/>
          </a:blip>
          <a:srcRect/>
          <a:stretch/>
        </p:blipFill>
        <p:spPr>
          <a:xfrm>
            <a:off x="-961034" y="-166118"/>
            <a:ext cx="3807516" cy="3195118"/>
          </a:xfrm>
          <a:prstGeom prst="rect">
            <a:avLst/>
          </a:prstGeom>
          <a:noFill/>
          <a:ln>
            <a:noFill/>
          </a:ln>
        </p:spPr>
      </p:pic>
      <p:sp>
        <p:nvSpPr>
          <p:cNvPr id="11" name="Скругленный прямоугольник 10"/>
          <p:cNvSpPr/>
          <p:nvPr/>
        </p:nvSpPr>
        <p:spPr>
          <a:xfrm>
            <a:off x="1602680" y="526652"/>
            <a:ext cx="5054781" cy="725839"/>
          </a:xfrm>
          <a:prstGeom prst="roundRect">
            <a:avLst>
              <a:gd name="adj" fmla="val 50000"/>
            </a:avLst>
          </a:prstGeom>
          <a:solidFill>
            <a:srgbClr val="182947"/>
          </a:solidFill>
          <a:ln w="28575">
            <a:solidFill>
              <a:srgbClr val="1829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12" name="TextBox 11"/>
          <p:cNvSpPr txBox="1"/>
          <p:nvPr/>
        </p:nvSpPr>
        <p:spPr>
          <a:xfrm>
            <a:off x="1642349" y="619724"/>
            <a:ext cx="4907113" cy="461665"/>
          </a:xfrm>
          <a:prstGeom prst="rect">
            <a:avLst/>
          </a:prstGeom>
          <a:noFill/>
        </p:spPr>
        <p:txBody>
          <a:bodyPr wrap="none" rtlCol="0">
            <a:spAutoFit/>
          </a:bodyPr>
          <a:lstStyle/>
          <a:p>
            <a:r>
              <a:rPr lang="uk-UA" sz="2400" dirty="0">
                <a:solidFill>
                  <a:schemeClr val="bg1"/>
                </a:solidFill>
                <a:latin typeface="Montserrat SemiBold" pitchFamily="2" charset="-52"/>
              </a:rPr>
              <a:t>КРАСНОКУТСЬКА ГРОМАДА</a:t>
            </a:r>
          </a:p>
        </p:txBody>
      </p:sp>
      <p:grpSp>
        <p:nvGrpSpPr>
          <p:cNvPr id="15" name="Группа 14"/>
          <p:cNvGrpSpPr/>
          <p:nvPr/>
        </p:nvGrpSpPr>
        <p:grpSpPr>
          <a:xfrm>
            <a:off x="1341000" y="2039322"/>
            <a:ext cx="2346721" cy="868135"/>
            <a:chOff x="1642347" y="1912563"/>
            <a:chExt cx="2346721" cy="868135"/>
          </a:xfrm>
        </p:grpSpPr>
        <p:sp>
          <p:nvSpPr>
            <p:cNvPr id="14" name="Скругленный прямоугольник 13"/>
            <p:cNvSpPr/>
            <p:nvPr/>
          </p:nvSpPr>
          <p:spPr>
            <a:xfrm>
              <a:off x="1642347" y="1912563"/>
              <a:ext cx="2346721" cy="868135"/>
            </a:xfrm>
            <a:prstGeom prst="roundRect">
              <a:avLst>
                <a:gd name="adj" fmla="val 50000"/>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8" name="TextBox 7"/>
            <p:cNvSpPr txBox="1"/>
            <p:nvPr/>
          </p:nvSpPr>
          <p:spPr>
            <a:xfrm>
              <a:off x="2415597" y="1974271"/>
              <a:ext cx="800219" cy="707886"/>
            </a:xfrm>
            <a:prstGeom prst="rect">
              <a:avLst/>
            </a:prstGeom>
            <a:noFill/>
          </p:spPr>
          <p:txBody>
            <a:bodyPr wrap="none" rtlCol="0">
              <a:spAutoFit/>
            </a:bodyPr>
            <a:lstStyle/>
            <a:p>
              <a:r>
                <a:rPr lang="uk-UA" sz="4000" dirty="0">
                  <a:solidFill>
                    <a:srgbClr val="FFC000"/>
                  </a:solidFill>
                  <a:latin typeface="Montserrat ExtraBold" pitchFamily="2" charset="-52"/>
                </a:rPr>
                <a:t>22</a:t>
              </a:r>
            </a:p>
          </p:txBody>
        </p:sp>
      </p:grpSp>
      <p:sp>
        <p:nvSpPr>
          <p:cNvPr id="18" name="Google Shape;100;p2"/>
          <p:cNvSpPr txBox="1"/>
          <p:nvPr/>
        </p:nvSpPr>
        <p:spPr>
          <a:xfrm>
            <a:off x="3900630" y="2146583"/>
            <a:ext cx="6794435"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2400" b="1" i="0" u="none" strike="noStrike" cap="none" dirty="0">
                <a:solidFill>
                  <a:srgbClr val="182947"/>
                </a:solidFill>
                <a:latin typeface="Montserrat Medium" panose="00000600000000000000" pitchFamily="2" charset="-52"/>
                <a:ea typeface="Proxima Nova"/>
                <a:cs typeface="Proxima Nova"/>
                <a:sym typeface="Proxima Nova"/>
              </a:rPr>
              <a:t>населених пунктів на території громади</a:t>
            </a:r>
            <a:endParaRPr sz="2400" b="1" dirty="0">
              <a:solidFill>
                <a:srgbClr val="182947"/>
              </a:solidFill>
              <a:latin typeface="Montserrat Medium" panose="00000600000000000000" pitchFamily="2" charset="-52"/>
              <a:ea typeface="Proxima Nova"/>
              <a:cs typeface="Proxima Nova"/>
              <a:sym typeface="Proxima Nova"/>
            </a:endParaRPr>
          </a:p>
        </p:txBody>
      </p:sp>
      <p:grpSp>
        <p:nvGrpSpPr>
          <p:cNvPr id="19" name="Группа 18"/>
          <p:cNvGrpSpPr/>
          <p:nvPr/>
        </p:nvGrpSpPr>
        <p:grpSpPr>
          <a:xfrm>
            <a:off x="1341000" y="3598288"/>
            <a:ext cx="2346721" cy="868135"/>
            <a:chOff x="1642349" y="1880882"/>
            <a:chExt cx="2346721" cy="868135"/>
          </a:xfrm>
        </p:grpSpPr>
        <p:sp>
          <p:nvSpPr>
            <p:cNvPr id="20" name="Скругленный прямоугольник 19"/>
            <p:cNvSpPr/>
            <p:nvPr/>
          </p:nvSpPr>
          <p:spPr>
            <a:xfrm>
              <a:off x="1642349" y="1880882"/>
              <a:ext cx="2346721" cy="868135"/>
            </a:xfrm>
            <a:prstGeom prst="roundRect">
              <a:avLst>
                <a:gd name="adj" fmla="val 50000"/>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21" name="TextBox 20"/>
            <p:cNvSpPr txBox="1"/>
            <p:nvPr/>
          </p:nvSpPr>
          <p:spPr>
            <a:xfrm>
              <a:off x="2098890" y="1952125"/>
              <a:ext cx="1486304" cy="707886"/>
            </a:xfrm>
            <a:prstGeom prst="rect">
              <a:avLst/>
            </a:prstGeom>
            <a:noFill/>
          </p:spPr>
          <p:txBody>
            <a:bodyPr wrap="none" rtlCol="0">
              <a:spAutoFit/>
            </a:bodyPr>
            <a:lstStyle/>
            <a:p>
              <a:r>
                <a:rPr lang="uk-UA" sz="4000" dirty="0">
                  <a:solidFill>
                    <a:srgbClr val="FFC000"/>
                  </a:solidFill>
                  <a:latin typeface="Montserrat ExtraBold" pitchFamily="2" charset="-52"/>
                </a:rPr>
                <a:t>6203</a:t>
              </a:r>
            </a:p>
          </p:txBody>
        </p:sp>
      </p:grpSp>
      <p:sp>
        <p:nvSpPr>
          <p:cNvPr id="22" name="Google Shape;100;p2"/>
          <p:cNvSpPr txBox="1"/>
          <p:nvPr/>
        </p:nvSpPr>
        <p:spPr>
          <a:xfrm>
            <a:off x="3900630" y="3789757"/>
            <a:ext cx="6794436"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2400" b="1" dirty="0">
                <a:solidFill>
                  <a:srgbClr val="182947"/>
                </a:solidFill>
                <a:latin typeface="Montserrat Medium" panose="00000600000000000000" pitchFamily="2" charset="-52"/>
                <a:ea typeface="Proxima Nova"/>
                <a:cs typeface="Proxima Nova"/>
                <a:sym typeface="Proxima Nova"/>
              </a:rPr>
              <a:t>населення громади</a:t>
            </a:r>
            <a:endParaRPr sz="2400" b="1" dirty="0">
              <a:solidFill>
                <a:srgbClr val="182947"/>
              </a:solidFill>
              <a:latin typeface="Montserrat Medium" panose="00000600000000000000" pitchFamily="2" charset="-52"/>
              <a:ea typeface="Proxima Nova"/>
              <a:cs typeface="Proxima Nova"/>
              <a:sym typeface="Proxima Nova"/>
            </a:endParaRPr>
          </a:p>
        </p:txBody>
      </p:sp>
      <p:sp>
        <p:nvSpPr>
          <p:cNvPr id="25" name="TextBox 24"/>
          <p:cNvSpPr txBox="1"/>
          <p:nvPr/>
        </p:nvSpPr>
        <p:spPr>
          <a:xfrm>
            <a:off x="1797542" y="5264760"/>
            <a:ext cx="184731" cy="707886"/>
          </a:xfrm>
          <a:prstGeom prst="rect">
            <a:avLst/>
          </a:prstGeom>
          <a:noFill/>
        </p:spPr>
        <p:txBody>
          <a:bodyPr wrap="none" rtlCol="0">
            <a:spAutoFit/>
          </a:bodyPr>
          <a:lstStyle/>
          <a:p>
            <a:endParaRPr lang="uk-UA" sz="4000" dirty="0">
              <a:solidFill>
                <a:srgbClr val="FFC000"/>
              </a:solidFill>
              <a:latin typeface="Montserrat ExtraBold" pitchFamily="2" charset="-52"/>
            </a:endParaRPr>
          </a:p>
        </p:txBody>
      </p:sp>
    </p:spTree>
    <p:extLst>
      <p:ext uri="{BB962C8B-B14F-4D97-AF65-F5344CB8AC3E}">
        <p14:creationId xmlns:p14="http://schemas.microsoft.com/office/powerpoint/2010/main" val="32279357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pic>
        <p:nvPicPr>
          <p:cNvPr id="11" name="Рисунок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7" name="Группа 16"/>
          <p:cNvGrpSpPr/>
          <p:nvPr/>
        </p:nvGrpSpPr>
        <p:grpSpPr>
          <a:xfrm>
            <a:off x="-984617" y="-132363"/>
            <a:ext cx="4478932" cy="3398077"/>
            <a:chOff x="-984617" y="-132363"/>
            <a:chExt cx="4478932" cy="3233469"/>
          </a:xfrm>
        </p:grpSpPr>
        <p:pic>
          <p:nvPicPr>
            <p:cNvPr id="18" name="Google Shape;93;p1"/>
            <p:cNvPicPr preferRelativeResize="0"/>
            <p:nvPr/>
          </p:nvPicPr>
          <p:blipFill rotWithShape="1">
            <a:blip r:embed="rId4">
              <a:alphaModFix/>
            </a:blip>
            <a:srcRect/>
            <a:stretch/>
          </p:blipFill>
          <p:spPr>
            <a:xfrm>
              <a:off x="-984617" y="-132363"/>
              <a:ext cx="3807516" cy="3233469"/>
            </a:xfrm>
            <a:prstGeom prst="rect">
              <a:avLst/>
            </a:prstGeom>
            <a:noFill/>
            <a:ln>
              <a:noFill/>
            </a:ln>
          </p:spPr>
        </p:pic>
        <p:sp>
          <p:nvSpPr>
            <p:cNvPr id="19" name="Скругленный прямоугольник 18"/>
            <p:cNvSpPr/>
            <p:nvPr/>
          </p:nvSpPr>
          <p:spPr>
            <a:xfrm>
              <a:off x="1602681" y="526652"/>
              <a:ext cx="1891634" cy="725839"/>
            </a:xfrm>
            <a:prstGeom prst="roundRect">
              <a:avLst>
                <a:gd name="adj" fmla="val 50000"/>
              </a:avLst>
            </a:prstGeom>
            <a:solidFill>
              <a:srgbClr val="182947"/>
            </a:solidFill>
            <a:ln w="28575">
              <a:solidFill>
                <a:srgbClr val="1829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20" name="TextBox 19"/>
            <p:cNvSpPr txBox="1"/>
            <p:nvPr/>
          </p:nvSpPr>
          <p:spPr>
            <a:xfrm>
              <a:off x="1909100" y="627961"/>
              <a:ext cx="1229824" cy="523220"/>
            </a:xfrm>
            <a:prstGeom prst="rect">
              <a:avLst/>
            </a:prstGeom>
            <a:noFill/>
          </p:spPr>
          <p:txBody>
            <a:bodyPr wrap="none" rtlCol="0">
              <a:spAutoFit/>
            </a:bodyPr>
            <a:lstStyle/>
            <a:p>
              <a:r>
                <a:rPr lang="uk-UA" sz="2800" dirty="0">
                  <a:solidFill>
                    <a:schemeClr val="bg1"/>
                  </a:solidFill>
                  <a:latin typeface="Montserrat SemiBold" pitchFamily="2" charset="-52"/>
                </a:rPr>
                <a:t>ІНШЕ</a:t>
              </a:r>
            </a:p>
          </p:txBody>
        </p:sp>
      </p:grpSp>
      <p:grpSp>
        <p:nvGrpSpPr>
          <p:cNvPr id="37" name="Группа 36"/>
          <p:cNvGrpSpPr/>
          <p:nvPr/>
        </p:nvGrpSpPr>
        <p:grpSpPr>
          <a:xfrm>
            <a:off x="2013217" y="1910908"/>
            <a:ext cx="8667485" cy="4438138"/>
            <a:chOff x="2013217" y="1910908"/>
            <a:chExt cx="8667485" cy="4438138"/>
          </a:xfrm>
        </p:grpSpPr>
        <p:grpSp>
          <p:nvGrpSpPr>
            <p:cNvPr id="34" name="Группа 33"/>
            <p:cNvGrpSpPr/>
            <p:nvPr/>
          </p:nvGrpSpPr>
          <p:grpSpPr>
            <a:xfrm>
              <a:off x="2019134" y="1910908"/>
              <a:ext cx="3183106" cy="1923133"/>
              <a:chOff x="1619497" y="1991570"/>
              <a:chExt cx="3183106" cy="1923133"/>
            </a:xfrm>
          </p:grpSpPr>
          <p:pic>
            <p:nvPicPr>
              <p:cNvPr id="2" name="Рисунок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19497" y="1991570"/>
                <a:ext cx="1499877" cy="1642983"/>
              </a:xfrm>
              <a:prstGeom prst="rect">
                <a:avLst/>
              </a:prstGeom>
            </p:spPr>
          </p:pic>
          <p:sp>
            <p:nvSpPr>
              <p:cNvPr id="6" name="Google Shape;364;p17"/>
              <p:cNvSpPr txBox="1"/>
              <p:nvPr/>
            </p:nvSpPr>
            <p:spPr>
              <a:xfrm>
                <a:off x="1768166" y="3453079"/>
                <a:ext cx="3034437"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2400" dirty="0">
                    <a:solidFill>
                      <a:srgbClr val="182947"/>
                    </a:solidFill>
                    <a:latin typeface="Montserrat Light" panose="00000400000000000000" pitchFamily="2" charset="-52"/>
                    <a:ea typeface="Proxima Nova"/>
                    <a:cs typeface="Proxima Nova"/>
                    <a:sym typeface="Proxima Nova"/>
                  </a:rPr>
                  <a:t>Врятовані життя</a:t>
                </a:r>
                <a:endParaRPr sz="2400" dirty="0">
                  <a:solidFill>
                    <a:srgbClr val="182947"/>
                  </a:solidFill>
                  <a:latin typeface="Montserrat Light" panose="00000400000000000000" pitchFamily="2" charset="-52"/>
                  <a:ea typeface="Proxima Nova"/>
                  <a:cs typeface="Proxima Nova"/>
                  <a:sym typeface="Proxima Nova"/>
                </a:endParaRPr>
              </a:p>
            </p:txBody>
          </p:sp>
          <p:grpSp>
            <p:nvGrpSpPr>
              <p:cNvPr id="22" name="Группа 21"/>
              <p:cNvGrpSpPr/>
              <p:nvPr/>
            </p:nvGrpSpPr>
            <p:grpSpPr>
              <a:xfrm>
                <a:off x="3181677" y="2662185"/>
                <a:ext cx="1496977" cy="731133"/>
                <a:chOff x="2063109" y="2675374"/>
                <a:chExt cx="1496977" cy="731133"/>
              </a:xfrm>
            </p:grpSpPr>
            <p:sp>
              <p:nvSpPr>
                <p:cNvPr id="21" name="Скругленный прямоугольник 20"/>
                <p:cNvSpPr/>
                <p:nvPr/>
              </p:nvSpPr>
              <p:spPr>
                <a:xfrm>
                  <a:off x="2063109" y="2675374"/>
                  <a:ext cx="1496977" cy="731133"/>
                </a:xfrm>
                <a:prstGeom prst="roundRect">
                  <a:avLst>
                    <a:gd name="adj" fmla="val 50000"/>
                  </a:avLst>
                </a:prstGeom>
                <a:solidFill>
                  <a:srgbClr val="FFC000"/>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14" name="TextBox 13"/>
                <p:cNvSpPr txBox="1"/>
                <p:nvPr/>
              </p:nvSpPr>
              <p:spPr>
                <a:xfrm>
                  <a:off x="2450915" y="2717774"/>
                  <a:ext cx="500458" cy="646331"/>
                </a:xfrm>
                <a:prstGeom prst="rect">
                  <a:avLst/>
                </a:prstGeom>
                <a:noFill/>
              </p:spPr>
              <p:txBody>
                <a:bodyPr wrap="none" rtlCol="0">
                  <a:spAutoFit/>
                </a:bodyPr>
                <a:lstStyle/>
                <a:p>
                  <a:r>
                    <a:rPr lang="uk-UA" sz="3600" dirty="0">
                      <a:solidFill>
                        <a:schemeClr val="bg1"/>
                      </a:solidFill>
                      <a:latin typeface="Montserrat ExtraBold" pitchFamily="2" charset="-52"/>
                    </a:rPr>
                    <a:t>0</a:t>
                  </a:r>
                </a:p>
              </p:txBody>
            </p:sp>
          </p:grpSp>
        </p:grpSp>
        <p:grpSp>
          <p:nvGrpSpPr>
            <p:cNvPr id="35" name="Группа 34"/>
            <p:cNvGrpSpPr/>
            <p:nvPr/>
          </p:nvGrpSpPr>
          <p:grpSpPr>
            <a:xfrm>
              <a:off x="2013217" y="4356293"/>
              <a:ext cx="3805465" cy="1992753"/>
              <a:chOff x="1643103" y="4434211"/>
              <a:chExt cx="3805465" cy="1992753"/>
            </a:xfrm>
          </p:grpSpPr>
          <p:pic>
            <p:nvPicPr>
              <p:cNvPr id="5" name="Рисунок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44796" y="4434211"/>
                <a:ext cx="1180013" cy="1082014"/>
              </a:xfrm>
              <a:prstGeom prst="rect">
                <a:avLst/>
              </a:prstGeom>
            </p:spPr>
          </p:pic>
          <p:sp>
            <p:nvSpPr>
              <p:cNvPr id="12" name="Google Shape;364;p17"/>
              <p:cNvSpPr txBox="1"/>
              <p:nvPr/>
            </p:nvSpPr>
            <p:spPr>
              <a:xfrm>
                <a:off x="1643103" y="5596008"/>
                <a:ext cx="3805465"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2400" dirty="0">
                    <a:solidFill>
                      <a:srgbClr val="182947"/>
                    </a:solidFill>
                    <a:latin typeface="Montserrat Light" panose="00000400000000000000" pitchFamily="2" charset="-52"/>
                    <a:ea typeface="Proxima Nova"/>
                    <a:cs typeface="Proxima Nova"/>
                    <a:sym typeface="Proxima Nova"/>
                  </a:rPr>
                  <a:t>Врятовані тварини/</a:t>
                </a:r>
              </a:p>
              <a:p>
                <a:pPr marL="0" marR="0" lvl="0" indent="0" algn="l" rtl="0">
                  <a:spcBef>
                    <a:spcPts val="0"/>
                  </a:spcBef>
                  <a:spcAft>
                    <a:spcPts val="0"/>
                  </a:spcAft>
                  <a:buNone/>
                </a:pPr>
                <a:r>
                  <a:rPr lang="uk-UA" sz="2400" dirty="0">
                    <a:solidFill>
                      <a:srgbClr val="182947"/>
                    </a:solidFill>
                    <a:latin typeface="Montserrat Light" panose="00000400000000000000" pitchFamily="2" charset="-52"/>
                    <a:ea typeface="Proxima Nova"/>
                    <a:cs typeface="Proxima Nova"/>
                    <a:sym typeface="Proxima Nova"/>
                  </a:rPr>
                  <a:t>допомога тваринам</a:t>
                </a:r>
                <a:endParaRPr sz="2400" dirty="0">
                  <a:solidFill>
                    <a:srgbClr val="182947"/>
                  </a:solidFill>
                  <a:latin typeface="Montserrat Light" panose="00000400000000000000" pitchFamily="2" charset="-52"/>
                  <a:ea typeface="Proxima Nova"/>
                  <a:cs typeface="Proxima Nova"/>
                  <a:sym typeface="Proxima Nova"/>
                </a:endParaRPr>
              </a:p>
            </p:txBody>
          </p:sp>
          <p:grpSp>
            <p:nvGrpSpPr>
              <p:cNvPr id="24" name="Группа 23"/>
              <p:cNvGrpSpPr/>
              <p:nvPr/>
            </p:nvGrpSpPr>
            <p:grpSpPr>
              <a:xfrm>
                <a:off x="3181677" y="4732512"/>
                <a:ext cx="1496977" cy="731133"/>
                <a:chOff x="2063109" y="2675374"/>
                <a:chExt cx="1496977" cy="731133"/>
              </a:xfrm>
            </p:grpSpPr>
            <p:sp>
              <p:nvSpPr>
                <p:cNvPr id="25" name="Скругленный прямоугольник 24"/>
                <p:cNvSpPr/>
                <p:nvPr/>
              </p:nvSpPr>
              <p:spPr>
                <a:xfrm>
                  <a:off x="2063109" y="2675374"/>
                  <a:ext cx="1496977" cy="731133"/>
                </a:xfrm>
                <a:prstGeom prst="roundRect">
                  <a:avLst>
                    <a:gd name="adj" fmla="val 50000"/>
                  </a:avLst>
                </a:prstGeom>
                <a:solidFill>
                  <a:srgbClr val="FFC000"/>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26" name="TextBox 25"/>
                <p:cNvSpPr txBox="1"/>
                <p:nvPr/>
              </p:nvSpPr>
              <p:spPr>
                <a:xfrm>
                  <a:off x="2450915" y="2717774"/>
                  <a:ext cx="500458" cy="646331"/>
                </a:xfrm>
                <a:prstGeom prst="rect">
                  <a:avLst/>
                </a:prstGeom>
                <a:noFill/>
              </p:spPr>
              <p:txBody>
                <a:bodyPr wrap="none" rtlCol="0">
                  <a:spAutoFit/>
                </a:bodyPr>
                <a:lstStyle/>
                <a:p>
                  <a:r>
                    <a:rPr lang="uk-UA" sz="3600" dirty="0">
                      <a:solidFill>
                        <a:schemeClr val="bg1"/>
                      </a:solidFill>
                      <a:latin typeface="Montserrat ExtraBold" pitchFamily="2" charset="-52"/>
                    </a:rPr>
                    <a:t>0</a:t>
                  </a:r>
                </a:p>
              </p:txBody>
            </p:sp>
          </p:grpSp>
        </p:grpSp>
        <p:grpSp>
          <p:nvGrpSpPr>
            <p:cNvPr id="33" name="Группа 32"/>
            <p:cNvGrpSpPr/>
            <p:nvPr/>
          </p:nvGrpSpPr>
          <p:grpSpPr>
            <a:xfrm>
              <a:off x="6186857" y="2230916"/>
              <a:ext cx="3698647" cy="1637011"/>
              <a:chOff x="6123367" y="2277692"/>
              <a:chExt cx="3698647" cy="1637011"/>
            </a:xfrm>
          </p:grpSpPr>
          <p:pic>
            <p:nvPicPr>
              <p:cNvPr id="3" name="Рисунок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23367" y="2277692"/>
                <a:ext cx="2141476" cy="1070738"/>
              </a:xfrm>
              <a:prstGeom prst="rect">
                <a:avLst/>
              </a:prstGeom>
            </p:spPr>
          </p:pic>
          <p:sp>
            <p:nvSpPr>
              <p:cNvPr id="9" name="Google Shape;364;p17"/>
              <p:cNvSpPr txBox="1"/>
              <p:nvPr/>
            </p:nvSpPr>
            <p:spPr>
              <a:xfrm>
                <a:off x="6363067" y="3453079"/>
                <a:ext cx="3458947"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2400" dirty="0">
                    <a:solidFill>
                      <a:srgbClr val="182947"/>
                    </a:solidFill>
                    <a:latin typeface="Montserrat Light" panose="00000400000000000000" pitchFamily="2" charset="-52"/>
                    <a:ea typeface="Proxima Nova"/>
                    <a:cs typeface="Proxima Nova"/>
                    <a:sym typeface="Proxima Nova"/>
                  </a:rPr>
                  <a:t>Здійснено супровід</a:t>
                </a:r>
                <a:endParaRPr sz="2400" dirty="0">
                  <a:solidFill>
                    <a:srgbClr val="182947"/>
                  </a:solidFill>
                  <a:latin typeface="Montserrat Light" panose="00000400000000000000" pitchFamily="2" charset="-52"/>
                  <a:ea typeface="Proxima Nova"/>
                  <a:cs typeface="Proxima Nova"/>
                  <a:sym typeface="Proxima Nova"/>
                </a:endParaRPr>
              </a:p>
            </p:txBody>
          </p:sp>
          <p:grpSp>
            <p:nvGrpSpPr>
              <p:cNvPr id="27" name="Группа 26"/>
              <p:cNvGrpSpPr/>
              <p:nvPr/>
            </p:nvGrpSpPr>
            <p:grpSpPr>
              <a:xfrm>
                <a:off x="8325037" y="2617297"/>
                <a:ext cx="1496977" cy="731133"/>
                <a:chOff x="2063109" y="2675374"/>
                <a:chExt cx="1496977" cy="731133"/>
              </a:xfrm>
            </p:grpSpPr>
            <p:sp>
              <p:nvSpPr>
                <p:cNvPr id="28" name="Скругленный прямоугольник 27"/>
                <p:cNvSpPr/>
                <p:nvPr/>
              </p:nvSpPr>
              <p:spPr>
                <a:xfrm>
                  <a:off x="2063109" y="2675374"/>
                  <a:ext cx="1496977" cy="731133"/>
                </a:xfrm>
                <a:prstGeom prst="roundRect">
                  <a:avLst>
                    <a:gd name="adj" fmla="val 50000"/>
                  </a:avLst>
                </a:prstGeom>
                <a:solidFill>
                  <a:srgbClr val="FFC000"/>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29" name="TextBox 28"/>
                <p:cNvSpPr txBox="1"/>
                <p:nvPr/>
              </p:nvSpPr>
              <p:spPr>
                <a:xfrm>
                  <a:off x="2450915" y="2717774"/>
                  <a:ext cx="508473" cy="646331"/>
                </a:xfrm>
                <a:prstGeom prst="rect">
                  <a:avLst/>
                </a:prstGeom>
                <a:noFill/>
              </p:spPr>
              <p:txBody>
                <a:bodyPr wrap="none" rtlCol="0">
                  <a:spAutoFit/>
                </a:bodyPr>
                <a:lstStyle/>
                <a:p>
                  <a:r>
                    <a:rPr lang="uk-UA" sz="3600" dirty="0">
                      <a:solidFill>
                        <a:schemeClr val="bg1"/>
                      </a:solidFill>
                      <a:latin typeface="Montserrat ExtraBold" pitchFamily="2" charset="-52"/>
                    </a:rPr>
                    <a:t>4</a:t>
                  </a:r>
                </a:p>
              </p:txBody>
            </p:sp>
          </p:grpSp>
        </p:grpSp>
        <p:grpSp>
          <p:nvGrpSpPr>
            <p:cNvPr id="23" name="Группа 22"/>
            <p:cNvGrpSpPr/>
            <p:nvPr/>
          </p:nvGrpSpPr>
          <p:grpSpPr>
            <a:xfrm>
              <a:off x="6803299" y="4356293"/>
              <a:ext cx="3877403" cy="1728997"/>
              <a:chOff x="6729786" y="4356912"/>
              <a:chExt cx="3877403" cy="1728997"/>
            </a:xfrm>
          </p:grpSpPr>
          <p:pic>
            <p:nvPicPr>
              <p:cNvPr id="8" name="Рисунок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729786" y="4356912"/>
                <a:ext cx="1362754" cy="1269210"/>
              </a:xfrm>
              <a:prstGeom prst="rect">
                <a:avLst/>
              </a:prstGeom>
            </p:spPr>
          </p:pic>
          <p:sp>
            <p:nvSpPr>
              <p:cNvPr id="15" name="Google Shape;364;p17"/>
              <p:cNvSpPr txBox="1"/>
              <p:nvPr/>
            </p:nvSpPr>
            <p:spPr>
              <a:xfrm>
                <a:off x="6801724" y="5624285"/>
                <a:ext cx="3805465"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2400" dirty="0">
                    <a:solidFill>
                      <a:srgbClr val="182947"/>
                    </a:solidFill>
                    <a:latin typeface="Montserrat Light" panose="00000400000000000000" pitchFamily="2" charset="-52"/>
                    <a:ea typeface="Proxima Nova"/>
                    <a:cs typeface="Proxima Nova"/>
                    <a:sym typeface="Proxima Nova"/>
                  </a:rPr>
                  <a:t>Отримано подяку</a:t>
                </a:r>
                <a:endParaRPr sz="2400" dirty="0">
                  <a:solidFill>
                    <a:srgbClr val="182947"/>
                  </a:solidFill>
                  <a:latin typeface="Montserrat Light" panose="00000400000000000000" pitchFamily="2" charset="-52"/>
                  <a:ea typeface="Proxima Nova"/>
                  <a:cs typeface="Proxima Nova"/>
                  <a:sym typeface="Proxima Nova"/>
                </a:endParaRPr>
              </a:p>
            </p:txBody>
          </p:sp>
          <p:grpSp>
            <p:nvGrpSpPr>
              <p:cNvPr id="30" name="Группа 29"/>
              <p:cNvGrpSpPr/>
              <p:nvPr/>
            </p:nvGrpSpPr>
            <p:grpSpPr>
              <a:xfrm>
                <a:off x="8328668" y="4710214"/>
                <a:ext cx="1496977" cy="731133"/>
                <a:chOff x="2063109" y="2675374"/>
                <a:chExt cx="1496977" cy="731133"/>
              </a:xfrm>
            </p:grpSpPr>
            <p:sp>
              <p:nvSpPr>
                <p:cNvPr id="31" name="Скругленный прямоугольник 30"/>
                <p:cNvSpPr/>
                <p:nvPr/>
              </p:nvSpPr>
              <p:spPr>
                <a:xfrm>
                  <a:off x="2063109" y="2675374"/>
                  <a:ext cx="1496977" cy="731133"/>
                </a:xfrm>
                <a:prstGeom prst="roundRect">
                  <a:avLst>
                    <a:gd name="adj" fmla="val 50000"/>
                  </a:avLst>
                </a:prstGeom>
                <a:solidFill>
                  <a:srgbClr val="FFC000"/>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32" name="TextBox 31"/>
                <p:cNvSpPr txBox="1"/>
                <p:nvPr/>
              </p:nvSpPr>
              <p:spPr>
                <a:xfrm>
                  <a:off x="2450915" y="2717774"/>
                  <a:ext cx="500458" cy="646331"/>
                </a:xfrm>
                <a:prstGeom prst="rect">
                  <a:avLst/>
                </a:prstGeom>
                <a:noFill/>
              </p:spPr>
              <p:txBody>
                <a:bodyPr wrap="none" rtlCol="0">
                  <a:spAutoFit/>
                </a:bodyPr>
                <a:lstStyle/>
                <a:p>
                  <a:r>
                    <a:rPr lang="uk-UA" sz="3600" dirty="0">
                      <a:solidFill>
                        <a:schemeClr val="bg1"/>
                      </a:solidFill>
                      <a:latin typeface="Montserrat ExtraBold" pitchFamily="2" charset="-52"/>
                    </a:rPr>
                    <a:t>0</a:t>
                  </a:r>
                </a:p>
              </p:txBody>
            </p:sp>
          </p:grpSp>
        </p:gr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Google Shape;93;p1"/>
          <p:cNvPicPr preferRelativeResize="0"/>
          <p:nvPr/>
        </p:nvPicPr>
        <p:blipFill rotWithShape="1">
          <a:blip r:embed="rId4">
            <a:alphaModFix/>
          </a:blip>
          <a:srcRect/>
          <a:stretch/>
        </p:blipFill>
        <p:spPr>
          <a:xfrm>
            <a:off x="-961034" y="-154205"/>
            <a:ext cx="3807516" cy="3195118"/>
          </a:xfrm>
          <a:prstGeom prst="rect">
            <a:avLst/>
          </a:prstGeom>
          <a:noFill/>
          <a:ln>
            <a:noFill/>
          </a:ln>
        </p:spPr>
      </p:pic>
      <p:sp>
        <p:nvSpPr>
          <p:cNvPr id="5" name="TextBox 4"/>
          <p:cNvSpPr txBox="1"/>
          <p:nvPr/>
        </p:nvSpPr>
        <p:spPr>
          <a:xfrm>
            <a:off x="5386510" y="3463146"/>
            <a:ext cx="1418978" cy="707886"/>
          </a:xfrm>
          <a:prstGeom prst="rect">
            <a:avLst/>
          </a:prstGeom>
          <a:noFill/>
        </p:spPr>
        <p:txBody>
          <a:bodyPr wrap="none" rtlCol="0">
            <a:spAutoFit/>
          </a:bodyPr>
          <a:lstStyle/>
          <a:p>
            <a:r>
              <a:rPr lang="uk-UA" sz="4000" dirty="0">
                <a:solidFill>
                  <a:schemeClr val="bg1"/>
                </a:solidFill>
                <a:latin typeface="Montserrat ExtraBold" pitchFamily="2" charset="-52"/>
              </a:rPr>
              <a:t>ЗВІТ</a:t>
            </a:r>
          </a:p>
        </p:txBody>
      </p:sp>
      <p:pic>
        <p:nvPicPr>
          <p:cNvPr id="10" name="Google Shape;93;p1"/>
          <p:cNvPicPr preferRelativeResize="0"/>
          <p:nvPr/>
        </p:nvPicPr>
        <p:blipFill rotWithShape="1">
          <a:blip r:embed="rId4">
            <a:alphaModFix/>
          </a:blip>
          <a:srcRect/>
          <a:stretch/>
        </p:blipFill>
        <p:spPr>
          <a:xfrm>
            <a:off x="-984617" y="-132362"/>
            <a:ext cx="3807516" cy="3195118"/>
          </a:xfrm>
          <a:prstGeom prst="rect">
            <a:avLst/>
          </a:prstGeom>
          <a:noFill/>
          <a:ln>
            <a:noFill/>
          </a:ln>
        </p:spPr>
      </p:pic>
      <p:sp>
        <p:nvSpPr>
          <p:cNvPr id="11" name="Скругленный прямоугольник 10"/>
          <p:cNvSpPr/>
          <p:nvPr/>
        </p:nvSpPr>
        <p:spPr>
          <a:xfrm>
            <a:off x="1600116" y="439538"/>
            <a:ext cx="2969320" cy="725839"/>
          </a:xfrm>
          <a:prstGeom prst="roundRect">
            <a:avLst>
              <a:gd name="adj" fmla="val 50000"/>
            </a:avLst>
          </a:prstGeom>
          <a:solidFill>
            <a:srgbClr val="182947"/>
          </a:solidFill>
          <a:ln w="28575">
            <a:solidFill>
              <a:srgbClr val="1829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12" name="TextBox 11"/>
          <p:cNvSpPr txBox="1"/>
          <p:nvPr/>
        </p:nvSpPr>
        <p:spPr>
          <a:xfrm>
            <a:off x="1989764" y="540847"/>
            <a:ext cx="2190023" cy="523220"/>
          </a:xfrm>
          <a:prstGeom prst="rect">
            <a:avLst/>
          </a:prstGeom>
          <a:noFill/>
        </p:spPr>
        <p:txBody>
          <a:bodyPr wrap="none" rtlCol="0">
            <a:spAutoFit/>
          </a:bodyPr>
          <a:lstStyle/>
          <a:p>
            <a:r>
              <a:rPr lang="uk-UA" sz="2800" dirty="0">
                <a:solidFill>
                  <a:schemeClr val="bg1"/>
                </a:solidFill>
                <a:latin typeface="Montserrat SemiBold" pitchFamily="2" charset="-52"/>
              </a:rPr>
              <a:t>ФОТОЗВІТ</a:t>
            </a:r>
          </a:p>
        </p:txBody>
      </p:sp>
      <p:pic>
        <p:nvPicPr>
          <p:cNvPr id="8" name="Рисунок 7">
            <a:extLst>
              <a:ext uri="{FF2B5EF4-FFF2-40B4-BE49-F238E27FC236}">
                <a16:creationId xmlns:a16="http://schemas.microsoft.com/office/drawing/2014/main" id="{F3F8A9AD-1940-42E0-8758-D2B0146D63F9}"/>
              </a:ext>
            </a:extLst>
          </p:cNvPr>
          <p:cNvPicPr>
            <a:picLocks noChangeAspect="1"/>
          </p:cNvPicPr>
          <p:nvPr/>
        </p:nvPicPr>
        <p:blipFill>
          <a:blip r:embed="rId5"/>
          <a:stretch>
            <a:fillRect/>
          </a:stretch>
        </p:blipFill>
        <p:spPr>
          <a:xfrm>
            <a:off x="2101798" y="1469573"/>
            <a:ext cx="8798026" cy="4948889"/>
          </a:xfrm>
          <a:prstGeom prst="rect">
            <a:avLst/>
          </a:prstGeom>
        </p:spPr>
      </p:pic>
    </p:spTree>
    <p:extLst>
      <p:ext uri="{BB962C8B-B14F-4D97-AF65-F5344CB8AC3E}">
        <p14:creationId xmlns:p14="http://schemas.microsoft.com/office/powerpoint/2010/main" val="4833692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Google Shape;93;p1"/>
          <p:cNvPicPr preferRelativeResize="0"/>
          <p:nvPr/>
        </p:nvPicPr>
        <p:blipFill rotWithShape="1">
          <a:blip r:embed="rId4">
            <a:alphaModFix/>
          </a:blip>
          <a:srcRect/>
          <a:stretch/>
        </p:blipFill>
        <p:spPr>
          <a:xfrm>
            <a:off x="-961034" y="-154205"/>
            <a:ext cx="3807516" cy="3195118"/>
          </a:xfrm>
          <a:prstGeom prst="rect">
            <a:avLst/>
          </a:prstGeom>
          <a:noFill/>
          <a:ln>
            <a:noFill/>
          </a:ln>
        </p:spPr>
      </p:pic>
      <p:sp>
        <p:nvSpPr>
          <p:cNvPr id="5" name="TextBox 4"/>
          <p:cNvSpPr txBox="1"/>
          <p:nvPr/>
        </p:nvSpPr>
        <p:spPr>
          <a:xfrm>
            <a:off x="5386510" y="3463146"/>
            <a:ext cx="1418978" cy="707886"/>
          </a:xfrm>
          <a:prstGeom prst="rect">
            <a:avLst/>
          </a:prstGeom>
          <a:noFill/>
        </p:spPr>
        <p:txBody>
          <a:bodyPr wrap="none" rtlCol="0">
            <a:spAutoFit/>
          </a:bodyPr>
          <a:lstStyle/>
          <a:p>
            <a:r>
              <a:rPr lang="uk-UA" sz="4000" dirty="0">
                <a:solidFill>
                  <a:schemeClr val="bg1"/>
                </a:solidFill>
                <a:latin typeface="Montserrat ExtraBold" pitchFamily="2" charset="-52"/>
              </a:rPr>
              <a:t>ЗВІТ</a:t>
            </a:r>
          </a:p>
        </p:txBody>
      </p:sp>
      <p:pic>
        <p:nvPicPr>
          <p:cNvPr id="10" name="Google Shape;93;p1"/>
          <p:cNvPicPr preferRelativeResize="0"/>
          <p:nvPr/>
        </p:nvPicPr>
        <p:blipFill rotWithShape="1">
          <a:blip r:embed="rId4">
            <a:alphaModFix/>
          </a:blip>
          <a:srcRect/>
          <a:stretch/>
        </p:blipFill>
        <p:spPr>
          <a:xfrm>
            <a:off x="-984617" y="-132362"/>
            <a:ext cx="3807516" cy="3195118"/>
          </a:xfrm>
          <a:prstGeom prst="rect">
            <a:avLst/>
          </a:prstGeom>
          <a:noFill/>
          <a:ln>
            <a:noFill/>
          </a:ln>
        </p:spPr>
      </p:pic>
      <p:sp>
        <p:nvSpPr>
          <p:cNvPr id="11" name="Скругленный прямоугольник 10"/>
          <p:cNvSpPr/>
          <p:nvPr/>
        </p:nvSpPr>
        <p:spPr>
          <a:xfrm>
            <a:off x="1600116" y="439538"/>
            <a:ext cx="2969320" cy="725839"/>
          </a:xfrm>
          <a:prstGeom prst="roundRect">
            <a:avLst>
              <a:gd name="adj" fmla="val 50000"/>
            </a:avLst>
          </a:prstGeom>
          <a:solidFill>
            <a:srgbClr val="182947"/>
          </a:solidFill>
          <a:ln w="28575">
            <a:solidFill>
              <a:srgbClr val="1829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12" name="TextBox 11"/>
          <p:cNvSpPr txBox="1"/>
          <p:nvPr/>
        </p:nvSpPr>
        <p:spPr>
          <a:xfrm>
            <a:off x="1989764" y="540847"/>
            <a:ext cx="2190023" cy="523220"/>
          </a:xfrm>
          <a:prstGeom prst="rect">
            <a:avLst/>
          </a:prstGeom>
          <a:noFill/>
        </p:spPr>
        <p:txBody>
          <a:bodyPr wrap="none" rtlCol="0">
            <a:spAutoFit/>
          </a:bodyPr>
          <a:lstStyle/>
          <a:p>
            <a:r>
              <a:rPr lang="uk-UA" sz="2800" dirty="0">
                <a:solidFill>
                  <a:schemeClr val="bg1"/>
                </a:solidFill>
                <a:latin typeface="Montserrat SemiBold" pitchFamily="2" charset="-52"/>
              </a:rPr>
              <a:t>ФОТОЗВІТ</a:t>
            </a:r>
          </a:p>
        </p:txBody>
      </p:sp>
      <p:pic>
        <p:nvPicPr>
          <p:cNvPr id="8" name="Рисунок 7">
            <a:extLst>
              <a:ext uri="{FF2B5EF4-FFF2-40B4-BE49-F238E27FC236}">
                <a16:creationId xmlns:a16="http://schemas.microsoft.com/office/drawing/2014/main" id="{D0815590-342B-4843-84FA-08EC85B5F104}"/>
              </a:ext>
            </a:extLst>
          </p:cNvPr>
          <p:cNvPicPr>
            <a:picLocks noChangeAspect="1"/>
          </p:cNvPicPr>
          <p:nvPr/>
        </p:nvPicPr>
        <p:blipFill rotWithShape="1">
          <a:blip r:embed="rId5"/>
          <a:srcRect r="11809" b="11327"/>
          <a:stretch/>
        </p:blipFill>
        <p:spPr>
          <a:xfrm>
            <a:off x="4679364" y="208708"/>
            <a:ext cx="3630707" cy="3962324"/>
          </a:xfrm>
          <a:prstGeom prst="rect">
            <a:avLst/>
          </a:prstGeom>
        </p:spPr>
      </p:pic>
      <p:pic>
        <p:nvPicPr>
          <p:cNvPr id="13" name="Рисунок 12">
            <a:extLst>
              <a:ext uri="{FF2B5EF4-FFF2-40B4-BE49-F238E27FC236}">
                <a16:creationId xmlns:a16="http://schemas.microsoft.com/office/drawing/2014/main" id="{961BEF84-6AB9-4A69-B4A7-219D4FD60B68}"/>
              </a:ext>
            </a:extLst>
          </p:cNvPr>
          <p:cNvPicPr>
            <a:picLocks noChangeAspect="1"/>
          </p:cNvPicPr>
          <p:nvPr/>
        </p:nvPicPr>
        <p:blipFill>
          <a:blip r:embed="rId6"/>
          <a:stretch>
            <a:fillRect/>
          </a:stretch>
        </p:blipFill>
        <p:spPr>
          <a:xfrm>
            <a:off x="8459317" y="3353955"/>
            <a:ext cx="3083860" cy="3142886"/>
          </a:xfrm>
          <a:prstGeom prst="rect">
            <a:avLst/>
          </a:prstGeom>
        </p:spPr>
      </p:pic>
      <p:pic>
        <p:nvPicPr>
          <p:cNvPr id="15" name="Рисунок 14">
            <a:extLst>
              <a:ext uri="{FF2B5EF4-FFF2-40B4-BE49-F238E27FC236}">
                <a16:creationId xmlns:a16="http://schemas.microsoft.com/office/drawing/2014/main" id="{4064F4BE-18D5-4DDB-9261-88AC99F32A7D}"/>
              </a:ext>
            </a:extLst>
          </p:cNvPr>
          <p:cNvPicPr>
            <a:picLocks noChangeAspect="1"/>
          </p:cNvPicPr>
          <p:nvPr/>
        </p:nvPicPr>
        <p:blipFill rotWithShape="1">
          <a:blip r:embed="rId7"/>
          <a:srcRect t="20262"/>
          <a:stretch/>
        </p:blipFill>
        <p:spPr>
          <a:xfrm>
            <a:off x="351786" y="2739576"/>
            <a:ext cx="4148525" cy="3307975"/>
          </a:xfrm>
          <a:prstGeom prst="rect">
            <a:avLst/>
          </a:prstGeom>
        </p:spPr>
      </p:pic>
    </p:spTree>
    <p:extLst>
      <p:ext uri="{BB962C8B-B14F-4D97-AF65-F5344CB8AC3E}">
        <p14:creationId xmlns:p14="http://schemas.microsoft.com/office/powerpoint/2010/main" val="27848258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Google Shape;93;p1"/>
          <p:cNvPicPr preferRelativeResize="0"/>
          <p:nvPr/>
        </p:nvPicPr>
        <p:blipFill rotWithShape="1">
          <a:blip r:embed="rId4">
            <a:alphaModFix/>
          </a:blip>
          <a:srcRect/>
          <a:stretch/>
        </p:blipFill>
        <p:spPr>
          <a:xfrm>
            <a:off x="-961034" y="-154205"/>
            <a:ext cx="3807516" cy="3195118"/>
          </a:xfrm>
          <a:prstGeom prst="rect">
            <a:avLst/>
          </a:prstGeom>
          <a:noFill/>
          <a:ln>
            <a:noFill/>
          </a:ln>
        </p:spPr>
      </p:pic>
      <p:sp>
        <p:nvSpPr>
          <p:cNvPr id="5" name="TextBox 4"/>
          <p:cNvSpPr txBox="1"/>
          <p:nvPr/>
        </p:nvSpPr>
        <p:spPr>
          <a:xfrm>
            <a:off x="5386510" y="3463146"/>
            <a:ext cx="1418978" cy="707886"/>
          </a:xfrm>
          <a:prstGeom prst="rect">
            <a:avLst/>
          </a:prstGeom>
          <a:noFill/>
        </p:spPr>
        <p:txBody>
          <a:bodyPr wrap="none" rtlCol="0">
            <a:spAutoFit/>
          </a:bodyPr>
          <a:lstStyle/>
          <a:p>
            <a:r>
              <a:rPr lang="uk-UA" sz="4000" dirty="0">
                <a:solidFill>
                  <a:schemeClr val="bg1"/>
                </a:solidFill>
                <a:latin typeface="Montserrat ExtraBold" pitchFamily="2" charset="-52"/>
              </a:rPr>
              <a:t>ЗВІТ</a:t>
            </a:r>
          </a:p>
        </p:txBody>
      </p:sp>
      <p:pic>
        <p:nvPicPr>
          <p:cNvPr id="10" name="Google Shape;93;p1"/>
          <p:cNvPicPr preferRelativeResize="0"/>
          <p:nvPr/>
        </p:nvPicPr>
        <p:blipFill rotWithShape="1">
          <a:blip r:embed="rId4">
            <a:alphaModFix/>
          </a:blip>
          <a:srcRect/>
          <a:stretch/>
        </p:blipFill>
        <p:spPr>
          <a:xfrm>
            <a:off x="-984617" y="-132362"/>
            <a:ext cx="3807516" cy="3195118"/>
          </a:xfrm>
          <a:prstGeom prst="rect">
            <a:avLst/>
          </a:prstGeom>
          <a:noFill/>
          <a:ln>
            <a:noFill/>
          </a:ln>
        </p:spPr>
      </p:pic>
      <p:sp>
        <p:nvSpPr>
          <p:cNvPr id="11" name="Скругленный прямоугольник 10"/>
          <p:cNvSpPr/>
          <p:nvPr/>
        </p:nvSpPr>
        <p:spPr>
          <a:xfrm>
            <a:off x="1600116" y="439538"/>
            <a:ext cx="2969320" cy="725839"/>
          </a:xfrm>
          <a:prstGeom prst="roundRect">
            <a:avLst>
              <a:gd name="adj" fmla="val 50000"/>
            </a:avLst>
          </a:prstGeom>
          <a:solidFill>
            <a:srgbClr val="182947"/>
          </a:solidFill>
          <a:ln w="28575">
            <a:solidFill>
              <a:srgbClr val="1829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12" name="TextBox 11"/>
          <p:cNvSpPr txBox="1"/>
          <p:nvPr/>
        </p:nvSpPr>
        <p:spPr>
          <a:xfrm>
            <a:off x="1989764" y="540847"/>
            <a:ext cx="2190023" cy="523220"/>
          </a:xfrm>
          <a:prstGeom prst="rect">
            <a:avLst/>
          </a:prstGeom>
          <a:noFill/>
        </p:spPr>
        <p:txBody>
          <a:bodyPr wrap="none" rtlCol="0">
            <a:spAutoFit/>
          </a:bodyPr>
          <a:lstStyle/>
          <a:p>
            <a:r>
              <a:rPr lang="uk-UA" sz="2800" dirty="0">
                <a:solidFill>
                  <a:schemeClr val="bg1"/>
                </a:solidFill>
                <a:latin typeface="Montserrat SemiBold" pitchFamily="2" charset="-52"/>
              </a:rPr>
              <a:t>ФОТОЗВІТ</a:t>
            </a:r>
          </a:p>
        </p:txBody>
      </p:sp>
      <p:pic>
        <p:nvPicPr>
          <p:cNvPr id="8" name="Рисунок 7">
            <a:extLst>
              <a:ext uri="{FF2B5EF4-FFF2-40B4-BE49-F238E27FC236}">
                <a16:creationId xmlns:a16="http://schemas.microsoft.com/office/drawing/2014/main" id="{45B84068-8DFD-4957-93C4-93256DFD6F73}"/>
              </a:ext>
            </a:extLst>
          </p:cNvPr>
          <p:cNvPicPr>
            <a:picLocks noChangeAspect="1"/>
          </p:cNvPicPr>
          <p:nvPr/>
        </p:nvPicPr>
        <p:blipFill rotWithShape="1">
          <a:blip r:embed="rId5"/>
          <a:srcRect l="-1" r="2"/>
          <a:stretch/>
        </p:blipFill>
        <p:spPr>
          <a:xfrm>
            <a:off x="4206850" y="1253344"/>
            <a:ext cx="3512947" cy="2556901"/>
          </a:xfrm>
          <a:prstGeom prst="rect">
            <a:avLst/>
          </a:prstGeom>
        </p:spPr>
      </p:pic>
      <p:pic>
        <p:nvPicPr>
          <p:cNvPr id="13" name="Рисунок 12">
            <a:extLst>
              <a:ext uri="{FF2B5EF4-FFF2-40B4-BE49-F238E27FC236}">
                <a16:creationId xmlns:a16="http://schemas.microsoft.com/office/drawing/2014/main" id="{F7AECDF3-80FC-403E-9415-84CB30DD833E}"/>
              </a:ext>
            </a:extLst>
          </p:cNvPr>
          <p:cNvPicPr>
            <a:picLocks noChangeAspect="1"/>
          </p:cNvPicPr>
          <p:nvPr/>
        </p:nvPicPr>
        <p:blipFill rotWithShape="1">
          <a:blip r:embed="rId6"/>
          <a:srcRect t="10849" b="13987"/>
          <a:stretch/>
        </p:blipFill>
        <p:spPr>
          <a:xfrm>
            <a:off x="9111367" y="215334"/>
            <a:ext cx="2045172" cy="2732837"/>
          </a:xfrm>
          <a:prstGeom prst="rect">
            <a:avLst/>
          </a:prstGeom>
        </p:spPr>
      </p:pic>
      <p:pic>
        <p:nvPicPr>
          <p:cNvPr id="14" name="Рисунок 13">
            <a:extLst>
              <a:ext uri="{FF2B5EF4-FFF2-40B4-BE49-F238E27FC236}">
                <a16:creationId xmlns:a16="http://schemas.microsoft.com/office/drawing/2014/main" id="{2260D4F0-3798-41F1-B12C-CFBDCBDD4E7C}"/>
              </a:ext>
            </a:extLst>
          </p:cNvPr>
          <p:cNvPicPr>
            <a:picLocks noChangeAspect="1"/>
          </p:cNvPicPr>
          <p:nvPr/>
        </p:nvPicPr>
        <p:blipFill rotWithShape="1">
          <a:blip r:embed="rId7"/>
          <a:srcRect t="6799" b="5490"/>
          <a:stretch/>
        </p:blipFill>
        <p:spPr>
          <a:xfrm>
            <a:off x="979328" y="1448198"/>
            <a:ext cx="2150372" cy="2825992"/>
          </a:xfrm>
          <a:prstGeom prst="rect">
            <a:avLst/>
          </a:prstGeom>
        </p:spPr>
      </p:pic>
      <p:pic>
        <p:nvPicPr>
          <p:cNvPr id="15" name="Рисунок 14">
            <a:extLst>
              <a:ext uri="{FF2B5EF4-FFF2-40B4-BE49-F238E27FC236}">
                <a16:creationId xmlns:a16="http://schemas.microsoft.com/office/drawing/2014/main" id="{DCAC5AD4-A9A5-449D-BA2F-4A1048CA75C2}"/>
              </a:ext>
            </a:extLst>
          </p:cNvPr>
          <p:cNvPicPr>
            <a:picLocks noChangeAspect="1"/>
          </p:cNvPicPr>
          <p:nvPr/>
        </p:nvPicPr>
        <p:blipFill>
          <a:blip r:embed="rId8"/>
          <a:stretch>
            <a:fillRect/>
          </a:stretch>
        </p:blipFill>
        <p:spPr>
          <a:xfrm>
            <a:off x="861169" y="4301101"/>
            <a:ext cx="2373382" cy="2556900"/>
          </a:xfrm>
          <a:prstGeom prst="rect">
            <a:avLst/>
          </a:prstGeom>
        </p:spPr>
      </p:pic>
      <p:pic>
        <p:nvPicPr>
          <p:cNvPr id="16" name="Рисунок 15">
            <a:extLst>
              <a:ext uri="{FF2B5EF4-FFF2-40B4-BE49-F238E27FC236}">
                <a16:creationId xmlns:a16="http://schemas.microsoft.com/office/drawing/2014/main" id="{D3ADD661-0728-4E08-A1C5-5AFD15085B51}"/>
              </a:ext>
            </a:extLst>
          </p:cNvPr>
          <p:cNvPicPr>
            <a:picLocks noChangeAspect="1"/>
          </p:cNvPicPr>
          <p:nvPr/>
        </p:nvPicPr>
        <p:blipFill>
          <a:blip r:embed="rId9"/>
          <a:stretch>
            <a:fillRect/>
          </a:stretch>
        </p:blipFill>
        <p:spPr>
          <a:xfrm>
            <a:off x="3669466" y="4036617"/>
            <a:ext cx="5023986" cy="2825992"/>
          </a:xfrm>
          <a:prstGeom prst="rect">
            <a:avLst/>
          </a:prstGeom>
        </p:spPr>
      </p:pic>
      <p:pic>
        <p:nvPicPr>
          <p:cNvPr id="17" name="Рисунок 16">
            <a:extLst>
              <a:ext uri="{FF2B5EF4-FFF2-40B4-BE49-F238E27FC236}">
                <a16:creationId xmlns:a16="http://schemas.microsoft.com/office/drawing/2014/main" id="{26F06141-A550-4A8C-AECC-932EA1F2835F}"/>
              </a:ext>
            </a:extLst>
          </p:cNvPr>
          <p:cNvPicPr>
            <a:picLocks noChangeAspect="1"/>
          </p:cNvPicPr>
          <p:nvPr/>
        </p:nvPicPr>
        <p:blipFill>
          <a:blip r:embed="rId10"/>
          <a:stretch>
            <a:fillRect/>
          </a:stretch>
        </p:blipFill>
        <p:spPr>
          <a:xfrm>
            <a:off x="9220742" y="3429000"/>
            <a:ext cx="1886222" cy="3343994"/>
          </a:xfrm>
          <a:prstGeom prst="rect">
            <a:avLst/>
          </a:prstGeom>
        </p:spPr>
      </p:pic>
    </p:spTree>
    <p:extLst>
      <p:ext uri="{BB962C8B-B14F-4D97-AF65-F5344CB8AC3E}">
        <p14:creationId xmlns:p14="http://schemas.microsoft.com/office/powerpoint/2010/main" val="14276458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90" name="Google Shape;90;p1"/>
          <p:cNvSpPr txBox="1"/>
          <p:nvPr/>
        </p:nvSpPr>
        <p:spPr>
          <a:xfrm>
            <a:off x="3687724" y="4498867"/>
            <a:ext cx="4816549" cy="70784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uk-UA" sz="4000" dirty="0">
                <a:solidFill>
                  <a:srgbClr val="182947"/>
                </a:solidFill>
                <a:latin typeface="Montserrat SemiBold" panose="00000700000000000000" pitchFamily="2" charset="-52"/>
              </a:rPr>
              <a:t>з</a:t>
            </a:r>
            <a:r>
              <a:rPr lang="uk-UA" sz="4000" b="0" i="0" u="none" strike="noStrike" cap="none" dirty="0">
                <a:solidFill>
                  <a:srgbClr val="182947"/>
                </a:solidFill>
                <a:latin typeface="Montserrat SemiBold" panose="00000700000000000000" pitchFamily="2" charset="-52"/>
                <a:sym typeface="Arial"/>
              </a:rPr>
              <a:t>а 2024 рік</a:t>
            </a:r>
            <a:endParaRPr sz="2000" dirty="0">
              <a:latin typeface="Montserrat SemiBold" panose="00000700000000000000" pitchFamily="2" charset="-52"/>
            </a:endParaRPr>
          </a:p>
        </p:txBody>
      </p:sp>
      <p:pic>
        <p:nvPicPr>
          <p:cNvPr id="9" name="Google Shape;93;p1"/>
          <p:cNvPicPr preferRelativeResize="0"/>
          <p:nvPr/>
        </p:nvPicPr>
        <p:blipFill rotWithShape="1">
          <a:blip r:embed="rId3">
            <a:alphaModFix/>
          </a:blip>
          <a:srcRect/>
          <a:stretch/>
        </p:blipFill>
        <p:spPr>
          <a:xfrm>
            <a:off x="-961034" y="-154205"/>
            <a:ext cx="3807516" cy="3195118"/>
          </a:xfrm>
          <a:prstGeom prst="rect">
            <a:avLst/>
          </a:prstGeom>
          <a:noFill/>
          <a:ln>
            <a:noFill/>
          </a:ln>
        </p:spPr>
      </p:pic>
      <p:sp>
        <p:nvSpPr>
          <p:cNvPr id="4" name="Скругленный прямоугольник 3"/>
          <p:cNvSpPr/>
          <p:nvPr/>
        </p:nvSpPr>
        <p:spPr>
          <a:xfrm>
            <a:off x="3687725" y="3429000"/>
            <a:ext cx="4816549" cy="776178"/>
          </a:xfrm>
          <a:prstGeom prst="roundRect">
            <a:avLst/>
          </a:prstGeom>
          <a:solidFill>
            <a:srgbClr val="182947"/>
          </a:solidFill>
          <a:ln w="28575">
            <a:solidFill>
              <a:srgbClr val="1829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5" name="TextBox 4"/>
          <p:cNvSpPr txBox="1"/>
          <p:nvPr/>
        </p:nvSpPr>
        <p:spPr>
          <a:xfrm>
            <a:off x="5386510" y="3463146"/>
            <a:ext cx="1418978" cy="707886"/>
          </a:xfrm>
          <a:prstGeom prst="rect">
            <a:avLst/>
          </a:prstGeom>
          <a:noFill/>
        </p:spPr>
        <p:txBody>
          <a:bodyPr wrap="none" rtlCol="0">
            <a:spAutoFit/>
          </a:bodyPr>
          <a:lstStyle/>
          <a:p>
            <a:r>
              <a:rPr lang="uk-UA" sz="4000" dirty="0">
                <a:solidFill>
                  <a:schemeClr val="bg1"/>
                </a:solidFill>
                <a:latin typeface="Montserrat ExtraBold" pitchFamily="2" charset="-52"/>
              </a:rPr>
              <a:t>ЗВІТ</a:t>
            </a:r>
          </a:p>
        </p:txBody>
      </p:sp>
      <p:sp>
        <p:nvSpPr>
          <p:cNvPr id="6" name="TextBox 5"/>
          <p:cNvSpPr txBox="1"/>
          <p:nvPr/>
        </p:nvSpPr>
        <p:spPr>
          <a:xfrm>
            <a:off x="1642349" y="642157"/>
            <a:ext cx="4681090" cy="523220"/>
          </a:xfrm>
          <a:prstGeom prst="rect">
            <a:avLst/>
          </a:prstGeom>
          <a:noFill/>
        </p:spPr>
        <p:txBody>
          <a:bodyPr wrap="none" rtlCol="0">
            <a:spAutoFit/>
          </a:bodyPr>
          <a:lstStyle/>
          <a:p>
            <a:r>
              <a:rPr lang="uk-UA" sz="2800" dirty="0">
                <a:solidFill>
                  <a:srgbClr val="FF0000"/>
                </a:solidFill>
                <a:latin typeface="Montserrat SemiBold" pitchFamily="2" charset="-52"/>
              </a:rPr>
              <a:t>БУЧАНСЬКА</a:t>
            </a:r>
            <a:r>
              <a:rPr lang="uk-UA" sz="2800" dirty="0">
                <a:solidFill>
                  <a:schemeClr val="bg1"/>
                </a:solidFill>
                <a:latin typeface="Montserrat SemiBold" pitchFamily="2" charset="-52"/>
              </a:rPr>
              <a:t> ГРОМАДИ</a:t>
            </a:r>
          </a:p>
        </p:txBody>
      </p:sp>
      <p:pic>
        <p:nvPicPr>
          <p:cNvPr id="2" name="Рисунок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 y="0"/>
            <a:ext cx="12192000" cy="6858000"/>
          </a:xfrm>
          <a:prstGeom prst="rect">
            <a:avLst/>
          </a:prstGeom>
        </p:spPr>
      </p:pic>
      <p:pic>
        <p:nvPicPr>
          <p:cNvPr id="10" name="Google Shape;93;p1"/>
          <p:cNvPicPr preferRelativeResize="0"/>
          <p:nvPr/>
        </p:nvPicPr>
        <p:blipFill rotWithShape="1">
          <a:blip r:embed="rId3">
            <a:alphaModFix/>
          </a:blip>
          <a:srcRect/>
          <a:stretch/>
        </p:blipFill>
        <p:spPr>
          <a:xfrm>
            <a:off x="-961034" y="-166118"/>
            <a:ext cx="3807516" cy="3195118"/>
          </a:xfrm>
          <a:prstGeom prst="rect">
            <a:avLst/>
          </a:prstGeom>
          <a:noFill/>
          <a:ln>
            <a:noFill/>
          </a:ln>
        </p:spPr>
      </p:pic>
      <p:sp>
        <p:nvSpPr>
          <p:cNvPr id="11" name="Скругленный прямоугольник 10"/>
          <p:cNvSpPr/>
          <p:nvPr/>
        </p:nvSpPr>
        <p:spPr>
          <a:xfrm>
            <a:off x="1602679" y="526652"/>
            <a:ext cx="5577409" cy="725839"/>
          </a:xfrm>
          <a:prstGeom prst="roundRect">
            <a:avLst>
              <a:gd name="adj" fmla="val 50000"/>
            </a:avLst>
          </a:prstGeom>
          <a:solidFill>
            <a:srgbClr val="182947"/>
          </a:solidFill>
          <a:ln w="28575">
            <a:solidFill>
              <a:srgbClr val="1829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12" name="TextBox 11"/>
          <p:cNvSpPr txBox="1"/>
          <p:nvPr/>
        </p:nvSpPr>
        <p:spPr>
          <a:xfrm>
            <a:off x="1866564" y="621898"/>
            <a:ext cx="5165197" cy="523220"/>
          </a:xfrm>
          <a:prstGeom prst="rect">
            <a:avLst/>
          </a:prstGeom>
          <a:noFill/>
        </p:spPr>
        <p:txBody>
          <a:bodyPr wrap="none" rtlCol="0">
            <a:spAutoFit/>
          </a:bodyPr>
          <a:lstStyle/>
          <a:p>
            <a:r>
              <a:rPr lang="uk-UA" sz="2800" dirty="0">
                <a:solidFill>
                  <a:schemeClr val="bg1"/>
                </a:solidFill>
                <a:latin typeface="Montserrat SemiBold" pitchFamily="2" charset="-52"/>
              </a:rPr>
              <a:t>ВИКЛИКИ ТА МАТЕРІАЛИ</a:t>
            </a:r>
          </a:p>
        </p:txBody>
      </p:sp>
      <p:pic>
        <p:nvPicPr>
          <p:cNvPr id="13" name="Google Shape;140;p5"/>
          <p:cNvPicPr preferRelativeResize="0"/>
          <p:nvPr/>
        </p:nvPicPr>
        <p:blipFill rotWithShape="1">
          <a:blip r:embed="rId5">
            <a:alphaModFix/>
          </a:blip>
          <a:srcRect/>
          <a:stretch/>
        </p:blipFill>
        <p:spPr>
          <a:xfrm>
            <a:off x="2332663" y="2096609"/>
            <a:ext cx="1027637" cy="1027637"/>
          </a:xfrm>
          <a:prstGeom prst="rect">
            <a:avLst/>
          </a:prstGeom>
          <a:noFill/>
          <a:ln>
            <a:noFill/>
          </a:ln>
        </p:spPr>
      </p:pic>
      <p:pic>
        <p:nvPicPr>
          <p:cNvPr id="15" name="Google Shape;141;p5"/>
          <p:cNvPicPr preferRelativeResize="0"/>
          <p:nvPr/>
        </p:nvPicPr>
        <p:blipFill rotWithShape="1">
          <a:blip r:embed="rId6">
            <a:alphaModFix/>
          </a:blip>
          <a:srcRect/>
          <a:stretch/>
        </p:blipFill>
        <p:spPr>
          <a:xfrm>
            <a:off x="8766120" y="2066962"/>
            <a:ext cx="1027637" cy="1027637"/>
          </a:xfrm>
          <a:prstGeom prst="rect">
            <a:avLst/>
          </a:prstGeom>
          <a:noFill/>
          <a:ln>
            <a:noFill/>
          </a:ln>
        </p:spPr>
      </p:pic>
      <p:sp>
        <p:nvSpPr>
          <p:cNvPr id="17" name="Google Shape;142;p5"/>
          <p:cNvSpPr txBox="1"/>
          <p:nvPr/>
        </p:nvSpPr>
        <p:spPr>
          <a:xfrm>
            <a:off x="942724" y="3278451"/>
            <a:ext cx="3954929"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2800" dirty="0">
                <a:solidFill>
                  <a:srgbClr val="182947"/>
                </a:solidFill>
                <a:latin typeface="Proxima Nova"/>
                <a:ea typeface="Proxima Nova"/>
                <a:cs typeface="Proxima Nova"/>
                <a:sym typeface="Proxima Nova"/>
              </a:rPr>
              <a:t>Обслугували викликів</a:t>
            </a:r>
            <a:endParaRPr sz="2800" dirty="0">
              <a:solidFill>
                <a:srgbClr val="182947"/>
              </a:solidFill>
              <a:latin typeface="Proxima Nova"/>
              <a:ea typeface="Proxima Nova"/>
              <a:cs typeface="Proxima Nova"/>
              <a:sym typeface="Proxima Nova"/>
            </a:endParaRPr>
          </a:p>
        </p:txBody>
      </p:sp>
      <p:sp>
        <p:nvSpPr>
          <p:cNvPr id="18" name="Google Shape;143;p5"/>
          <p:cNvSpPr txBox="1"/>
          <p:nvPr/>
        </p:nvSpPr>
        <p:spPr>
          <a:xfrm>
            <a:off x="7274421" y="3293869"/>
            <a:ext cx="4011034"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2800" dirty="0">
                <a:solidFill>
                  <a:srgbClr val="182947"/>
                </a:solidFill>
                <a:latin typeface="Proxima Nova"/>
                <a:ea typeface="Proxima Nova"/>
                <a:cs typeface="Proxima Nova"/>
                <a:sym typeface="Proxima Nova"/>
              </a:rPr>
              <a:t>Розглянули матеріалів</a:t>
            </a:r>
            <a:endParaRPr sz="2800" dirty="0">
              <a:solidFill>
                <a:srgbClr val="182947"/>
              </a:solidFill>
              <a:latin typeface="Proxima Nova"/>
              <a:ea typeface="Proxima Nova"/>
              <a:cs typeface="Proxima Nova"/>
              <a:sym typeface="Proxima Nova"/>
            </a:endParaRPr>
          </a:p>
        </p:txBody>
      </p:sp>
      <p:grpSp>
        <p:nvGrpSpPr>
          <p:cNvPr id="19" name="Группа 18"/>
          <p:cNvGrpSpPr/>
          <p:nvPr/>
        </p:nvGrpSpPr>
        <p:grpSpPr>
          <a:xfrm>
            <a:off x="1746827" y="4385011"/>
            <a:ext cx="2346721" cy="868135"/>
            <a:chOff x="1642349" y="1880882"/>
            <a:chExt cx="2346721" cy="868135"/>
          </a:xfrm>
        </p:grpSpPr>
        <p:sp>
          <p:nvSpPr>
            <p:cNvPr id="20" name="Скругленный прямоугольник 19"/>
            <p:cNvSpPr/>
            <p:nvPr/>
          </p:nvSpPr>
          <p:spPr>
            <a:xfrm>
              <a:off x="1642349" y="1880882"/>
              <a:ext cx="2346721" cy="868135"/>
            </a:xfrm>
            <a:prstGeom prst="roundRect">
              <a:avLst>
                <a:gd name="adj" fmla="val 50000"/>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21" name="TextBox 20"/>
            <p:cNvSpPr txBox="1"/>
            <p:nvPr/>
          </p:nvSpPr>
          <p:spPr>
            <a:xfrm>
              <a:off x="2364303" y="1945047"/>
              <a:ext cx="902811" cy="707886"/>
            </a:xfrm>
            <a:prstGeom prst="rect">
              <a:avLst/>
            </a:prstGeom>
            <a:noFill/>
          </p:spPr>
          <p:txBody>
            <a:bodyPr wrap="none" rtlCol="0">
              <a:spAutoFit/>
            </a:bodyPr>
            <a:lstStyle/>
            <a:p>
              <a:r>
                <a:rPr lang="uk-UA" sz="4000" dirty="0">
                  <a:solidFill>
                    <a:srgbClr val="FFC000"/>
                  </a:solidFill>
                  <a:latin typeface="Montserrat ExtraBold" pitchFamily="2" charset="-52"/>
                </a:rPr>
                <a:t>44</a:t>
              </a:r>
            </a:p>
          </p:txBody>
        </p:sp>
      </p:grpSp>
      <p:grpSp>
        <p:nvGrpSpPr>
          <p:cNvPr id="22" name="Группа 21"/>
          <p:cNvGrpSpPr/>
          <p:nvPr/>
        </p:nvGrpSpPr>
        <p:grpSpPr>
          <a:xfrm>
            <a:off x="8106577" y="4418722"/>
            <a:ext cx="2346721" cy="868135"/>
            <a:chOff x="1642349" y="1880882"/>
            <a:chExt cx="2346721" cy="868135"/>
          </a:xfrm>
        </p:grpSpPr>
        <p:sp>
          <p:nvSpPr>
            <p:cNvPr id="23" name="Скругленный прямоугольник 22"/>
            <p:cNvSpPr/>
            <p:nvPr/>
          </p:nvSpPr>
          <p:spPr>
            <a:xfrm>
              <a:off x="1642349" y="1880882"/>
              <a:ext cx="2346721" cy="868135"/>
            </a:xfrm>
            <a:prstGeom prst="roundRect">
              <a:avLst>
                <a:gd name="adj" fmla="val 50000"/>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24" name="TextBox 23"/>
            <p:cNvSpPr txBox="1"/>
            <p:nvPr/>
          </p:nvSpPr>
          <p:spPr>
            <a:xfrm>
              <a:off x="2404288" y="1960987"/>
              <a:ext cx="1010213" cy="707886"/>
            </a:xfrm>
            <a:prstGeom prst="rect">
              <a:avLst/>
            </a:prstGeom>
            <a:noFill/>
          </p:spPr>
          <p:txBody>
            <a:bodyPr wrap="none" rtlCol="0">
              <a:spAutoFit/>
            </a:bodyPr>
            <a:lstStyle/>
            <a:p>
              <a:r>
                <a:rPr lang="uk-UA" sz="4000" dirty="0">
                  <a:solidFill>
                    <a:srgbClr val="FFC000"/>
                  </a:solidFill>
                  <a:latin typeface="Montserrat ExtraBold" pitchFamily="2" charset="-52"/>
                </a:rPr>
                <a:t>312</a:t>
              </a:r>
            </a:p>
          </p:txBody>
        </p:sp>
      </p:grpSp>
    </p:spTree>
    <p:extLst>
      <p:ext uri="{BB962C8B-B14F-4D97-AF65-F5344CB8AC3E}">
        <p14:creationId xmlns:p14="http://schemas.microsoft.com/office/powerpoint/2010/main" val="13617223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90" name="Google Shape;90;p1"/>
          <p:cNvSpPr txBox="1"/>
          <p:nvPr/>
        </p:nvSpPr>
        <p:spPr>
          <a:xfrm>
            <a:off x="3687724" y="4498867"/>
            <a:ext cx="4816549" cy="70784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uk-UA" sz="4000" dirty="0">
                <a:solidFill>
                  <a:srgbClr val="182947"/>
                </a:solidFill>
                <a:latin typeface="Montserrat SemiBold" panose="00000700000000000000" pitchFamily="2" charset="-52"/>
              </a:rPr>
              <a:t>з</a:t>
            </a:r>
            <a:r>
              <a:rPr lang="uk-UA" sz="4000" b="0" i="0" u="none" strike="noStrike" cap="none" dirty="0">
                <a:solidFill>
                  <a:srgbClr val="182947"/>
                </a:solidFill>
                <a:latin typeface="Montserrat SemiBold" panose="00000700000000000000" pitchFamily="2" charset="-52"/>
                <a:sym typeface="Arial"/>
              </a:rPr>
              <a:t>а 2024 рік</a:t>
            </a:r>
            <a:endParaRPr sz="2000" dirty="0">
              <a:latin typeface="Montserrat SemiBold" panose="00000700000000000000" pitchFamily="2" charset="-52"/>
            </a:endParaRPr>
          </a:p>
        </p:txBody>
      </p:sp>
      <p:pic>
        <p:nvPicPr>
          <p:cNvPr id="9" name="Google Shape;93;p1"/>
          <p:cNvPicPr preferRelativeResize="0"/>
          <p:nvPr/>
        </p:nvPicPr>
        <p:blipFill rotWithShape="1">
          <a:blip r:embed="rId3">
            <a:alphaModFix/>
          </a:blip>
          <a:srcRect/>
          <a:stretch/>
        </p:blipFill>
        <p:spPr>
          <a:xfrm>
            <a:off x="-961034" y="-154205"/>
            <a:ext cx="3807516" cy="3195118"/>
          </a:xfrm>
          <a:prstGeom prst="rect">
            <a:avLst/>
          </a:prstGeom>
          <a:noFill/>
          <a:ln>
            <a:noFill/>
          </a:ln>
        </p:spPr>
      </p:pic>
      <p:sp>
        <p:nvSpPr>
          <p:cNvPr id="4" name="Скругленный прямоугольник 3"/>
          <p:cNvSpPr/>
          <p:nvPr/>
        </p:nvSpPr>
        <p:spPr>
          <a:xfrm>
            <a:off x="3687725" y="3429000"/>
            <a:ext cx="4816549" cy="776178"/>
          </a:xfrm>
          <a:prstGeom prst="roundRect">
            <a:avLst/>
          </a:prstGeom>
          <a:solidFill>
            <a:srgbClr val="182947"/>
          </a:solidFill>
          <a:ln w="28575">
            <a:solidFill>
              <a:srgbClr val="1829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5" name="TextBox 4"/>
          <p:cNvSpPr txBox="1"/>
          <p:nvPr/>
        </p:nvSpPr>
        <p:spPr>
          <a:xfrm>
            <a:off x="5386510" y="3463146"/>
            <a:ext cx="1418978" cy="707886"/>
          </a:xfrm>
          <a:prstGeom prst="rect">
            <a:avLst/>
          </a:prstGeom>
          <a:noFill/>
        </p:spPr>
        <p:txBody>
          <a:bodyPr wrap="none" rtlCol="0">
            <a:spAutoFit/>
          </a:bodyPr>
          <a:lstStyle/>
          <a:p>
            <a:r>
              <a:rPr lang="uk-UA" sz="4000" dirty="0">
                <a:solidFill>
                  <a:schemeClr val="bg1"/>
                </a:solidFill>
                <a:latin typeface="Montserrat ExtraBold" pitchFamily="2" charset="-52"/>
              </a:rPr>
              <a:t>ЗВІТ</a:t>
            </a:r>
          </a:p>
        </p:txBody>
      </p:sp>
      <p:sp>
        <p:nvSpPr>
          <p:cNvPr id="6" name="TextBox 5"/>
          <p:cNvSpPr txBox="1"/>
          <p:nvPr/>
        </p:nvSpPr>
        <p:spPr>
          <a:xfrm>
            <a:off x="1642349" y="642157"/>
            <a:ext cx="4681090" cy="523220"/>
          </a:xfrm>
          <a:prstGeom prst="rect">
            <a:avLst/>
          </a:prstGeom>
          <a:noFill/>
        </p:spPr>
        <p:txBody>
          <a:bodyPr wrap="none" rtlCol="0">
            <a:spAutoFit/>
          </a:bodyPr>
          <a:lstStyle/>
          <a:p>
            <a:r>
              <a:rPr lang="uk-UA" sz="2800" dirty="0">
                <a:solidFill>
                  <a:srgbClr val="FF0000"/>
                </a:solidFill>
                <a:latin typeface="Montserrat SemiBold" pitchFamily="2" charset="-52"/>
              </a:rPr>
              <a:t>БУЧАНСЬКА</a:t>
            </a:r>
            <a:r>
              <a:rPr lang="uk-UA" sz="2800" dirty="0">
                <a:solidFill>
                  <a:schemeClr val="bg1"/>
                </a:solidFill>
                <a:latin typeface="Montserrat SemiBold" pitchFamily="2" charset="-52"/>
              </a:rPr>
              <a:t> ГРОМАДИ</a:t>
            </a:r>
          </a:p>
        </p:txBody>
      </p:sp>
      <p:pic>
        <p:nvPicPr>
          <p:cNvPr id="2" name="Рисунок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 y="0"/>
            <a:ext cx="12192000" cy="6858000"/>
          </a:xfrm>
          <a:prstGeom prst="rect">
            <a:avLst/>
          </a:prstGeom>
        </p:spPr>
      </p:pic>
      <p:pic>
        <p:nvPicPr>
          <p:cNvPr id="10" name="Google Shape;93;p1"/>
          <p:cNvPicPr preferRelativeResize="0"/>
          <p:nvPr/>
        </p:nvPicPr>
        <p:blipFill rotWithShape="1">
          <a:blip r:embed="rId3">
            <a:alphaModFix/>
          </a:blip>
          <a:srcRect/>
          <a:stretch/>
        </p:blipFill>
        <p:spPr>
          <a:xfrm>
            <a:off x="-961034" y="-166118"/>
            <a:ext cx="3807516" cy="3195118"/>
          </a:xfrm>
          <a:prstGeom prst="rect">
            <a:avLst/>
          </a:prstGeom>
          <a:noFill/>
          <a:ln>
            <a:noFill/>
          </a:ln>
        </p:spPr>
      </p:pic>
      <p:sp>
        <p:nvSpPr>
          <p:cNvPr id="11" name="Скругленный прямоугольник 10"/>
          <p:cNvSpPr/>
          <p:nvPr/>
        </p:nvSpPr>
        <p:spPr>
          <a:xfrm>
            <a:off x="1602679" y="526652"/>
            <a:ext cx="5577409" cy="725839"/>
          </a:xfrm>
          <a:prstGeom prst="roundRect">
            <a:avLst>
              <a:gd name="adj" fmla="val 50000"/>
            </a:avLst>
          </a:prstGeom>
          <a:solidFill>
            <a:srgbClr val="182947"/>
          </a:solidFill>
          <a:ln w="28575">
            <a:solidFill>
              <a:srgbClr val="1829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12" name="TextBox 11"/>
          <p:cNvSpPr txBox="1"/>
          <p:nvPr/>
        </p:nvSpPr>
        <p:spPr>
          <a:xfrm>
            <a:off x="2596944" y="636883"/>
            <a:ext cx="3340979" cy="523220"/>
          </a:xfrm>
          <a:prstGeom prst="rect">
            <a:avLst/>
          </a:prstGeom>
          <a:noFill/>
        </p:spPr>
        <p:txBody>
          <a:bodyPr wrap="none" rtlCol="0">
            <a:spAutoFit/>
          </a:bodyPr>
          <a:lstStyle/>
          <a:p>
            <a:r>
              <a:rPr lang="uk-UA" sz="2800" dirty="0">
                <a:solidFill>
                  <a:schemeClr val="bg1"/>
                </a:solidFill>
                <a:latin typeface="Montserrat SemiBold" pitchFamily="2" charset="-52"/>
              </a:rPr>
              <a:t>ВОЄННИЙ СТАН</a:t>
            </a:r>
          </a:p>
        </p:txBody>
      </p:sp>
      <p:grpSp>
        <p:nvGrpSpPr>
          <p:cNvPr id="19" name="Группа 18"/>
          <p:cNvGrpSpPr/>
          <p:nvPr/>
        </p:nvGrpSpPr>
        <p:grpSpPr>
          <a:xfrm>
            <a:off x="885750" y="2555181"/>
            <a:ext cx="1916224" cy="868135"/>
            <a:chOff x="1642349" y="1880882"/>
            <a:chExt cx="2346721" cy="868135"/>
          </a:xfrm>
        </p:grpSpPr>
        <p:sp>
          <p:nvSpPr>
            <p:cNvPr id="20" name="Скругленный прямоугольник 19"/>
            <p:cNvSpPr/>
            <p:nvPr/>
          </p:nvSpPr>
          <p:spPr>
            <a:xfrm>
              <a:off x="1642349" y="1880882"/>
              <a:ext cx="2346721" cy="868135"/>
            </a:xfrm>
            <a:prstGeom prst="roundRect">
              <a:avLst>
                <a:gd name="adj" fmla="val 50000"/>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21" name="TextBox 20"/>
            <p:cNvSpPr txBox="1"/>
            <p:nvPr/>
          </p:nvSpPr>
          <p:spPr>
            <a:xfrm>
              <a:off x="2487670" y="1953156"/>
              <a:ext cx="656079" cy="707886"/>
            </a:xfrm>
            <a:prstGeom prst="rect">
              <a:avLst/>
            </a:prstGeom>
            <a:noFill/>
          </p:spPr>
          <p:txBody>
            <a:bodyPr wrap="none" rtlCol="0">
              <a:spAutoFit/>
            </a:bodyPr>
            <a:lstStyle/>
            <a:p>
              <a:r>
                <a:rPr lang="uk-UA" sz="4000" dirty="0">
                  <a:solidFill>
                    <a:srgbClr val="FFC000"/>
                  </a:solidFill>
                  <a:latin typeface="Montserrat ExtraBold" pitchFamily="2" charset="-52"/>
                </a:rPr>
                <a:t>0</a:t>
              </a:r>
            </a:p>
          </p:txBody>
        </p:sp>
      </p:grpSp>
      <p:sp>
        <p:nvSpPr>
          <p:cNvPr id="25" name="Google Shape;142;p5"/>
          <p:cNvSpPr txBox="1"/>
          <p:nvPr/>
        </p:nvSpPr>
        <p:spPr>
          <a:xfrm>
            <a:off x="787595" y="1927439"/>
            <a:ext cx="3434790"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2400" dirty="0">
                <a:solidFill>
                  <a:srgbClr val="182947"/>
                </a:solidFill>
                <a:latin typeface="Proxima Nova"/>
                <a:ea typeface="Proxima Nova"/>
                <a:cs typeface="Proxima Nova"/>
                <a:sym typeface="Proxima Nova"/>
              </a:rPr>
              <a:t>Евакуйовано осіб</a:t>
            </a:r>
            <a:endParaRPr sz="2400" dirty="0">
              <a:solidFill>
                <a:srgbClr val="182947"/>
              </a:solidFill>
              <a:latin typeface="Proxima Nova"/>
              <a:ea typeface="Proxima Nova"/>
              <a:cs typeface="Proxima Nova"/>
              <a:sym typeface="Proxima Nova"/>
            </a:endParaRPr>
          </a:p>
        </p:txBody>
      </p:sp>
      <p:pic>
        <p:nvPicPr>
          <p:cNvPr id="26" name="Рисунок 2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17813" y="1519366"/>
            <a:ext cx="967147" cy="967147"/>
          </a:xfrm>
          <a:prstGeom prst="rect">
            <a:avLst/>
          </a:prstGeom>
        </p:spPr>
      </p:pic>
      <p:sp>
        <p:nvSpPr>
          <p:cNvPr id="27" name="Google Shape;142;p5"/>
          <p:cNvSpPr txBox="1"/>
          <p:nvPr/>
        </p:nvSpPr>
        <p:spPr>
          <a:xfrm>
            <a:off x="885098" y="4263149"/>
            <a:ext cx="4365169" cy="830956"/>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uk-UA" sz="2400" dirty="0">
                <a:solidFill>
                  <a:srgbClr val="182947"/>
                </a:solidFill>
                <a:latin typeface="Proxima Nova"/>
                <a:ea typeface="Proxima Nova"/>
                <a:cs typeface="Proxima Nova"/>
                <a:sym typeface="Proxima Nova"/>
              </a:rPr>
              <a:t>Доставлено</a:t>
            </a:r>
          </a:p>
          <a:p>
            <a:pPr marL="0" marR="0" lvl="0" indent="0" rtl="0">
              <a:spcBef>
                <a:spcPts val="0"/>
              </a:spcBef>
              <a:spcAft>
                <a:spcPts val="0"/>
              </a:spcAft>
              <a:buNone/>
            </a:pPr>
            <a:r>
              <a:rPr lang="uk-UA" sz="2400" dirty="0">
                <a:solidFill>
                  <a:srgbClr val="182947"/>
                </a:solidFill>
                <a:latin typeface="Proxima Nova"/>
                <a:ea typeface="Proxima Nova"/>
                <a:cs typeface="Proxima Nova"/>
                <a:sym typeface="Proxima Nova"/>
              </a:rPr>
              <a:t>гуманітарну допомогу</a:t>
            </a:r>
            <a:endParaRPr sz="2400" dirty="0">
              <a:solidFill>
                <a:srgbClr val="182947"/>
              </a:solidFill>
              <a:latin typeface="Proxima Nova"/>
              <a:ea typeface="Proxima Nova"/>
              <a:cs typeface="Proxima Nova"/>
              <a:sym typeface="Proxima Nova"/>
            </a:endParaRPr>
          </a:p>
        </p:txBody>
      </p:sp>
      <p:grpSp>
        <p:nvGrpSpPr>
          <p:cNvPr id="28" name="Группа 27"/>
          <p:cNvGrpSpPr/>
          <p:nvPr/>
        </p:nvGrpSpPr>
        <p:grpSpPr>
          <a:xfrm>
            <a:off x="6930530" y="2564561"/>
            <a:ext cx="1916224" cy="868135"/>
            <a:chOff x="1642349" y="1880882"/>
            <a:chExt cx="2346721" cy="868135"/>
          </a:xfrm>
        </p:grpSpPr>
        <p:sp>
          <p:nvSpPr>
            <p:cNvPr id="29" name="Скругленный прямоугольник 28"/>
            <p:cNvSpPr/>
            <p:nvPr/>
          </p:nvSpPr>
          <p:spPr>
            <a:xfrm>
              <a:off x="1642349" y="1880882"/>
              <a:ext cx="2346721" cy="868135"/>
            </a:xfrm>
            <a:prstGeom prst="roundRect">
              <a:avLst>
                <a:gd name="adj" fmla="val 50000"/>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30" name="TextBox 29"/>
            <p:cNvSpPr txBox="1"/>
            <p:nvPr/>
          </p:nvSpPr>
          <p:spPr>
            <a:xfrm>
              <a:off x="2333907" y="1960836"/>
              <a:ext cx="1011405" cy="707886"/>
            </a:xfrm>
            <a:prstGeom prst="rect">
              <a:avLst/>
            </a:prstGeom>
            <a:noFill/>
          </p:spPr>
          <p:txBody>
            <a:bodyPr wrap="none" rtlCol="0">
              <a:spAutoFit/>
            </a:bodyPr>
            <a:lstStyle/>
            <a:p>
              <a:r>
                <a:rPr lang="uk-UA" sz="4000" dirty="0">
                  <a:solidFill>
                    <a:srgbClr val="FFC000"/>
                  </a:solidFill>
                  <a:latin typeface="Montserrat ExtraBold" pitchFamily="2" charset="-52"/>
                </a:rPr>
                <a:t>62</a:t>
              </a:r>
            </a:p>
          </p:txBody>
        </p:sp>
      </p:grpSp>
      <p:pic>
        <p:nvPicPr>
          <p:cNvPr id="31" name="Рисунок 3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14463" y="4230156"/>
            <a:ext cx="820489" cy="837233"/>
          </a:xfrm>
          <a:prstGeom prst="rect">
            <a:avLst/>
          </a:prstGeom>
        </p:spPr>
      </p:pic>
      <p:sp>
        <p:nvSpPr>
          <p:cNvPr id="32" name="Google Shape;142;p5"/>
          <p:cNvSpPr txBox="1"/>
          <p:nvPr/>
        </p:nvSpPr>
        <p:spPr>
          <a:xfrm>
            <a:off x="6930530" y="1914212"/>
            <a:ext cx="2437825"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2400" dirty="0">
                <a:solidFill>
                  <a:srgbClr val="182947"/>
                </a:solidFill>
                <a:latin typeface="Proxima Nova"/>
                <a:ea typeface="Proxima Nova"/>
                <a:cs typeface="Proxima Nova"/>
                <a:sym typeface="Proxima Nova"/>
              </a:rPr>
              <a:t>Перевірка ВПО</a:t>
            </a:r>
            <a:endParaRPr sz="2400" dirty="0">
              <a:solidFill>
                <a:srgbClr val="182947"/>
              </a:solidFill>
              <a:latin typeface="Proxima Nova"/>
              <a:ea typeface="Proxima Nova"/>
              <a:cs typeface="Proxima Nova"/>
              <a:sym typeface="Proxima Nova"/>
            </a:endParaRPr>
          </a:p>
        </p:txBody>
      </p:sp>
      <p:pic>
        <p:nvPicPr>
          <p:cNvPr id="33" name="Рисунок 3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11678" y="1313054"/>
            <a:ext cx="990589" cy="990589"/>
          </a:xfrm>
          <a:prstGeom prst="rect">
            <a:avLst/>
          </a:prstGeom>
        </p:spPr>
      </p:pic>
      <p:grpSp>
        <p:nvGrpSpPr>
          <p:cNvPr id="35" name="Группа 34"/>
          <p:cNvGrpSpPr/>
          <p:nvPr/>
        </p:nvGrpSpPr>
        <p:grpSpPr>
          <a:xfrm>
            <a:off x="885750" y="5284984"/>
            <a:ext cx="1916224" cy="868135"/>
            <a:chOff x="1642349" y="1880882"/>
            <a:chExt cx="2346721" cy="868135"/>
          </a:xfrm>
        </p:grpSpPr>
        <p:sp>
          <p:nvSpPr>
            <p:cNvPr id="36" name="Скругленный прямоугольник 35"/>
            <p:cNvSpPr/>
            <p:nvPr/>
          </p:nvSpPr>
          <p:spPr>
            <a:xfrm>
              <a:off x="1642349" y="1880882"/>
              <a:ext cx="2346721" cy="868135"/>
            </a:xfrm>
            <a:prstGeom prst="roundRect">
              <a:avLst>
                <a:gd name="adj" fmla="val 50000"/>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37" name="TextBox 36"/>
            <p:cNvSpPr txBox="1"/>
            <p:nvPr/>
          </p:nvSpPr>
          <p:spPr>
            <a:xfrm>
              <a:off x="2487670" y="1961006"/>
              <a:ext cx="656079" cy="707886"/>
            </a:xfrm>
            <a:prstGeom prst="rect">
              <a:avLst/>
            </a:prstGeom>
            <a:noFill/>
          </p:spPr>
          <p:txBody>
            <a:bodyPr wrap="none" rtlCol="0">
              <a:spAutoFit/>
            </a:bodyPr>
            <a:lstStyle/>
            <a:p>
              <a:r>
                <a:rPr lang="uk-UA" sz="4000" dirty="0">
                  <a:solidFill>
                    <a:srgbClr val="FFC000"/>
                  </a:solidFill>
                  <a:latin typeface="Montserrat ExtraBold" pitchFamily="2" charset="-52"/>
                </a:rPr>
                <a:t>0</a:t>
              </a:r>
            </a:p>
          </p:txBody>
        </p:sp>
      </p:grpSp>
      <p:sp>
        <p:nvSpPr>
          <p:cNvPr id="38" name="Google Shape;142;p5"/>
          <p:cNvSpPr txBox="1"/>
          <p:nvPr/>
        </p:nvSpPr>
        <p:spPr>
          <a:xfrm>
            <a:off x="6930530" y="3898723"/>
            <a:ext cx="5133221"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2400" dirty="0">
                <a:solidFill>
                  <a:srgbClr val="182947"/>
                </a:solidFill>
                <a:latin typeface="Proxima Nova"/>
                <a:ea typeface="Proxima Nova"/>
                <a:cs typeface="Proxima Nova"/>
                <a:sym typeface="Proxima Nova"/>
              </a:rPr>
              <a:t>Виявлено зброї та</a:t>
            </a:r>
          </a:p>
          <a:p>
            <a:pPr marL="0" marR="0" lvl="0" indent="0" algn="l" rtl="0">
              <a:spcBef>
                <a:spcPts val="0"/>
              </a:spcBef>
              <a:spcAft>
                <a:spcPts val="0"/>
              </a:spcAft>
              <a:buNone/>
            </a:pPr>
            <a:r>
              <a:rPr lang="uk-UA" sz="2400" dirty="0">
                <a:solidFill>
                  <a:srgbClr val="182947"/>
                </a:solidFill>
                <a:latin typeface="Proxima Nova"/>
                <a:ea typeface="Proxima Nova"/>
                <a:cs typeface="Proxima Nova"/>
                <a:sym typeface="Proxima Nova"/>
              </a:rPr>
              <a:t>вибухонебезпечних</a:t>
            </a:r>
          </a:p>
          <a:p>
            <a:pPr marL="0" marR="0" lvl="0" indent="0" algn="l" rtl="0">
              <a:spcBef>
                <a:spcPts val="0"/>
              </a:spcBef>
              <a:spcAft>
                <a:spcPts val="0"/>
              </a:spcAft>
              <a:buNone/>
            </a:pPr>
            <a:r>
              <a:rPr lang="uk-UA" sz="2400" dirty="0">
                <a:solidFill>
                  <a:srgbClr val="182947"/>
                </a:solidFill>
                <a:latin typeface="Proxima Nova"/>
                <a:ea typeface="Proxima Nova"/>
                <a:cs typeface="Proxima Nova"/>
                <a:sym typeface="Proxima Nova"/>
              </a:rPr>
              <a:t>предметів</a:t>
            </a:r>
            <a:endParaRPr sz="2400" dirty="0">
              <a:solidFill>
                <a:srgbClr val="182947"/>
              </a:solidFill>
              <a:latin typeface="Proxima Nova"/>
              <a:ea typeface="Proxima Nova"/>
              <a:cs typeface="Proxima Nova"/>
              <a:sym typeface="Proxima Nova"/>
            </a:endParaRPr>
          </a:p>
        </p:txBody>
      </p:sp>
      <p:pic>
        <p:nvPicPr>
          <p:cNvPr id="39" name="Рисунок 3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011678" y="3896453"/>
            <a:ext cx="1028905" cy="1028905"/>
          </a:xfrm>
          <a:prstGeom prst="rect">
            <a:avLst/>
          </a:prstGeom>
        </p:spPr>
      </p:pic>
      <p:grpSp>
        <p:nvGrpSpPr>
          <p:cNvPr id="40" name="Группа 39"/>
          <p:cNvGrpSpPr/>
          <p:nvPr/>
        </p:nvGrpSpPr>
        <p:grpSpPr>
          <a:xfrm>
            <a:off x="7026122" y="5228586"/>
            <a:ext cx="1916224" cy="868135"/>
            <a:chOff x="1642349" y="1880882"/>
            <a:chExt cx="2346721" cy="868135"/>
          </a:xfrm>
        </p:grpSpPr>
        <p:sp>
          <p:nvSpPr>
            <p:cNvPr id="41" name="Скругленный прямоугольник 40"/>
            <p:cNvSpPr/>
            <p:nvPr/>
          </p:nvSpPr>
          <p:spPr>
            <a:xfrm>
              <a:off x="1642349" y="1880882"/>
              <a:ext cx="2346721" cy="868135"/>
            </a:xfrm>
            <a:prstGeom prst="roundRect">
              <a:avLst>
                <a:gd name="adj" fmla="val 50000"/>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42" name="TextBox 41"/>
            <p:cNvSpPr txBox="1"/>
            <p:nvPr/>
          </p:nvSpPr>
          <p:spPr>
            <a:xfrm>
              <a:off x="2487670" y="1976766"/>
              <a:ext cx="656079" cy="707886"/>
            </a:xfrm>
            <a:prstGeom prst="rect">
              <a:avLst/>
            </a:prstGeom>
            <a:noFill/>
          </p:spPr>
          <p:txBody>
            <a:bodyPr wrap="none" rtlCol="0">
              <a:spAutoFit/>
            </a:bodyPr>
            <a:lstStyle/>
            <a:p>
              <a:r>
                <a:rPr lang="uk-UA" sz="4000" dirty="0">
                  <a:solidFill>
                    <a:srgbClr val="FFC000"/>
                  </a:solidFill>
                  <a:latin typeface="Montserrat ExtraBold" pitchFamily="2" charset="-52"/>
                </a:rPr>
                <a:t>0</a:t>
              </a:r>
            </a:p>
          </p:txBody>
        </p:sp>
      </p:grpSp>
    </p:spTree>
    <p:extLst>
      <p:ext uri="{BB962C8B-B14F-4D97-AF65-F5344CB8AC3E}">
        <p14:creationId xmlns:p14="http://schemas.microsoft.com/office/powerpoint/2010/main" val="28712254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90" name="Google Shape;90;p1"/>
          <p:cNvSpPr txBox="1"/>
          <p:nvPr/>
        </p:nvSpPr>
        <p:spPr>
          <a:xfrm>
            <a:off x="3687724" y="4498867"/>
            <a:ext cx="4816549" cy="70784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uk-UA" sz="4000" dirty="0">
                <a:solidFill>
                  <a:srgbClr val="182947"/>
                </a:solidFill>
                <a:latin typeface="Montserrat SemiBold" panose="00000700000000000000" pitchFamily="2" charset="-52"/>
              </a:rPr>
              <a:t>з</a:t>
            </a:r>
            <a:r>
              <a:rPr lang="uk-UA" sz="4000" b="0" i="0" u="none" strike="noStrike" cap="none" dirty="0">
                <a:solidFill>
                  <a:srgbClr val="182947"/>
                </a:solidFill>
                <a:latin typeface="Montserrat SemiBold" panose="00000700000000000000" pitchFamily="2" charset="-52"/>
                <a:sym typeface="Arial"/>
              </a:rPr>
              <a:t>а 2024 рік</a:t>
            </a:r>
            <a:endParaRPr sz="2000" dirty="0">
              <a:latin typeface="Montserrat SemiBold" panose="00000700000000000000" pitchFamily="2" charset="-52"/>
            </a:endParaRPr>
          </a:p>
        </p:txBody>
      </p:sp>
      <p:pic>
        <p:nvPicPr>
          <p:cNvPr id="9" name="Google Shape;93;p1"/>
          <p:cNvPicPr preferRelativeResize="0"/>
          <p:nvPr/>
        </p:nvPicPr>
        <p:blipFill rotWithShape="1">
          <a:blip r:embed="rId3">
            <a:alphaModFix/>
          </a:blip>
          <a:srcRect/>
          <a:stretch/>
        </p:blipFill>
        <p:spPr>
          <a:xfrm>
            <a:off x="-961034" y="-154205"/>
            <a:ext cx="3807516" cy="3195118"/>
          </a:xfrm>
          <a:prstGeom prst="rect">
            <a:avLst/>
          </a:prstGeom>
          <a:noFill/>
          <a:ln>
            <a:noFill/>
          </a:ln>
        </p:spPr>
      </p:pic>
      <p:sp>
        <p:nvSpPr>
          <p:cNvPr id="4" name="Скругленный прямоугольник 3"/>
          <p:cNvSpPr/>
          <p:nvPr/>
        </p:nvSpPr>
        <p:spPr>
          <a:xfrm>
            <a:off x="3687725" y="3429000"/>
            <a:ext cx="4816549" cy="776178"/>
          </a:xfrm>
          <a:prstGeom prst="roundRect">
            <a:avLst/>
          </a:prstGeom>
          <a:solidFill>
            <a:srgbClr val="182947"/>
          </a:solidFill>
          <a:ln w="28575">
            <a:solidFill>
              <a:srgbClr val="1829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5" name="TextBox 4"/>
          <p:cNvSpPr txBox="1"/>
          <p:nvPr/>
        </p:nvSpPr>
        <p:spPr>
          <a:xfrm>
            <a:off x="5386510" y="3463146"/>
            <a:ext cx="1418978" cy="707886"/>
          </a:xfrm>
          <a:prstGeom prst="rect">
            <a:avLst/>
          </a:prstGeom>
          <a:noFill/>
        </p:spPr>
        <p:txBody>
          <a:bodyPr wrap="none" rtlCol="0">
            <a:spAutoFit/>
          </a:bodyPr>
          <a:lstStyle/>
          <a:p>
            <a:r>
              <a:rPr lang="uk-UA" sz="4000" dirty="0">
                <a:solidFill>
                  <a:schemeClr val="bg1"/>
                </a:solidFill>
                <a:latin typeface="Montserrat ExtraBold" pitchFamily="2" charset="-52"/>
              </a:rPr>
              <a:t>ЗВІТ</a:t>
            </a:r>
          </a:p>
        </p:txBody>
      </p:sp>
      <p:sp>
        <p:nvSpPr>
          <p:cNvPr id="6" name="TextBox 5"/>
          <p:cNvSpPr txBox="1"/>
          <p:nvPr/>
        </p:nvSpPr>
        <p:spPr>
          <a:xfrm>
            <a:off x="1642349" y="642157"/>
            <a:ext cx="4681090" cy="523220"/>
          </a:xfrm>
          <a:prstGeom prst="rect">
            <a:avLst/>
          </a:prstGeom>
          <a:noFill/>
        </p:spPr>
        <p:txBody>
          <a:bodyPr wrap="none" rtlCol="0">
            <a:spAutoFit/>
          </a:bodyPr>
          <a:lstStyle/>
          <a:p>
            <a:r>
              <a:rPr lang="uk-UA" sz="2800" dirty="0">
                <a:solidFill>
                  <a:srgbClr val="FF0000"/>
                </a:solidFill>
                <a:latin typeface="Montserrat SemiBold" pitchFamily="2" charset="-52"/>
              </a:rPr>
              <a:t>БУЧАНСЬКА</a:t>
            </a:r>
            <a:r>
              <a:rPr lang="uk-UA" sz="2800" dirty="0">
                <a:solidFill>
                  <a:schemeClr val="bg1"/>
                </a:solidFill>
                <a:latin typeface="Montserrat SemiBold" pitchFamily="2" charset="-52"/>
              </a:rPr>
              <a:t> ГРОМАДИ</a:t>
            </a:r>
          </a:p>
        </p:txBody>
      </p:sp>
      <p:pic>
        <p:nvPicPr>
          <p:cNvPr id="2" name="Рисунок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 y="0"/>
            <a:ext cx="12192000" cy="6858000"/>
          </a:xfrm>
          <a:prstGeom prst="rect">
            <a:avLst/>
          </a:prstGeom>
        </p:spPr>
      </p:pic>
      <p:pic>
        <p:nvPicPr>
          <p:cNvPr id="10" name="Google Shape;93;p1"/>
          <p:cNvPicPr preferRelativeResize="0"/>
          <p:nvPr/>
        </p:nvPicPr>
        <p:blipFill rotWithShape="1">
          <a:blip r:embed="rId3">
            <a:alphaModFix/>
          </a:blip>
          <a:srcRect/>
          <a:stretch/>
        </p:blipFill>
        <p:spPr>
          <a:xfrm>
            <a:off x="-984617" y="-132362"/>
            <a:ext cx="3807516" cy="3195118"/>
          </a:xfrm>
          <a:prstGeom prst="rect">
            <a:avLst/>
          </a:prstGeom>
          <a:noFill/>
          <a:ln>
            <a:noFill/>
          </a:ln>
        </p:spPr>
      </p:pic>
      <p:sp>
        <p:nvSpPr>
          <p:cNvPr id="11" name="Скругленный прямоугольник 10"/>
          <p:cNvSpPr/>
          <p:nvPr/>
        </p:nvSpPr>
        <p:spPr>
          <a:xfrm>
            <a:off x="1602680" y="526652"/>
            <a:ext cx="4221177" cy="725839"/>
          </a:xfrm>
          <a:prstGeom prst="roundRect">
            <a:avLst>
              <a:gd name="adj" fmla="val 50000"/>
            </a:avLst>
          </a:prstGeom>
          <a:solidFill>
            <a:srgbClr val="182947"/>
          </a:solidFill>
          <a:ln w="28575">
            <a:solidFill>
              <a:srgbClr val="1829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12" name="TextBox 11"/>
          <p:cNvSpPr txBox="1"/>
          <p:nvPr/>
        </p:nvSpPr>
        <p:spPr>
          <a:xfrm>
            <a:off x="2059406" y="614506"/>
            <a:ext cx="3373039" cy="523220"/>
          </a:xfrm>
          <a:prstGeom prst="rect">
            <a:avLst/>
          </a:prstGeom>
          <a:noFill/>
        </p:spPr>
        <p:txBody>
          <a:bodyPr wrap="none" rtlCol="0">
            <a:spAutoFit/>
          </a:bodyPr>
          <a:lstStyle/>
          <a:p>
            <a:r>
              <a:rPr lang="uk-UA" sz="2800" dirty="0">
                <a:solidFill>
                  <a:schemeClr val="bg1"/>
                </a:solidFill>
                <a:latin typeface="Montserrat SemiBold" pitchFamily="2" charset="-52"/>
              </a:rPr>
              <a:t>ПРОФІЛАКТИКА</a:t>
            </a:r>
          </a:p>
        </p:txBody>
      </p:sp>
      <p:grpSp>
        <p:nvGrpSpPr>
          <p:cNvPr id="35" name="Группа 34"/>
          <p:cNvGrpSpPr/>
          <p:nvPr/>
        </p:nvGrpSpPr>
        <p:grpSpPr>
          <a:xfrm>
            <a:off x="525885" y="1808674"/>
            <a:ext cx="1916224" cy="868135"/>
            <a:chOff x="1642349" y="1880882"/>
            <a:chExt cx="2346721" cy="868135"/>
          </a:xfrm>
        </p:grpSpPr>
        <p:sp>
          <p:nvSpPr>
            <p:cNvPr id="36" name="Скругленный прямоугольник 35"/>
            <p:cNvSpPr/>
            <p:nvPr/>
          </p:nvSpPr>
          <p:spPr>
            <a:xfrm>
              <a:off x="1642349" y="1880882"/>
              <a:ext cx="2346721" cy="868135"/>
            </a:xfrm>
            <a:prstGeom prst="roundRect">
              <a:avLst>
                <a:gd name="adj" fmla="val 50000"/>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37" name="TextBox 36"/>
            <p:cNvSpPr txBox="1"/>
            <p:nvPr/>
          </p:nvSpPr>
          <p:spPr>
            <a:xfrm>
              <a:off x="2450527" y="1982453"/>
              <a:ext cx="634485" cy="707886"/>
            </a:xfrm>
            <a:prstGeom prst="rect">
              <a:avLst/>
            </a:prstGeom>
            <a:noFill/>
          </p:spPr>
          <p:txBody>
            <a:bodyPr wrap="none" rtlCol="0">
              <a:spAutoFit/>
            </a:bodyPr>
            <a:lstStyle/>
            <a:p>
              <a:r>
                <a:rPr lang="uk-UA" sz="4000" dirty="0">
                  <a:solidFill>
                    <a:srgbClr val="FFC000"/>
                  </a:solidFill>
                  <a:latin typeface="Montserrat ExtraBold" pitchFamily="2" charset="-52"/>
                </a:rPr>
                <a:t>6</a:t>
              </a:r>
            </a:p>
          </p:txBody>
        </p:sp>
      </p:grpSp>
      <p:sp>
        <p:nvSpPr>
          <p:cNvPr id="43" name="Скругленный прямоугольник 42"/>
          <p:cNvSpPr/>
          <p:nvPr/>
        </p:nvSpPr>
        <p:spPr>
          <a:xfrm>
            <a:off x="6096001" y="526651"/>
            <a:ext cx="4876799" cy="725840"/>
          </a:xfrm>
          <a:prstGeom prst="roundRect">
            <a:avLst>
              <a:gd name="adj" fmla="val 50000"/>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44" name="Google Shape;100;p2"/>
          <p:cNvSpPr txBox="1"/>
          <p:nvPr/>
        </p:nvSpPr>
        <p:spPr>
          <a:xfrm>
            <a:off x="6332933" y="658759"/>
            <a:ext cx="4444469"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2400" b="1" dirty="0">
                <a:solidFill>
                  <a:srgbClr val="FFC000"/>
                </a:solidFill>
                <a:latin typeface="Montserrat Medium" panose="00000600000000000000" pitchFamily="2" charset="-52"/>
                <a:ea typeface="Proxima Nova"/>
                <a:cs typeface="Proxima Nova"/>
                <a:sym typeface="Proxima Nova"/>
              </a:rPr>
              <a:t>ДОМАШНЄ НАСИЛЬСТВО</a:t>
            </a:r>
            <a:endParaRPr sz="2400" b="1" dirty="0">
              <a:solidFill>
                <a:srgbClr val="FFC000"/>
              </a:solidFill>
              <a:latin typeface="Montserrat Medium" panose="00000600000000000000" pitchFamily="2" charset="-52"/>
              <a:ea typeface="Proxima Nova"/>
              <a:cs typeface="Proxima Nova"/>
              <a:sym typeface="Proxima Nova"/>
            </a:endParaRPr>
          </a:p>
        </p:txBody>
      </p:sp>
      <p:sp>
        <p:nvSpPr>
          <p:cNvPr id="3" name="Прямоугольник 2"/>
          <p:cNvSpPr/>
          <p:nvPr/>
        </p:nvSpPr>
        <p:spPr>
          <a:xfrm>
            <a:off x="2552386" y="1683460"/>
            <a:ext cx="3477385" cy="1107996"/>
          </a:xfrm>
          <a:prstGeom prst="rect">
            <a:avLst/>
          </a:prstGeom>
        </p:spPr>
        <p:txBody>
          <a:bodyPr wrap="square">
            <a:spAutoFit/>
          </a:bodyPr>
          <a:lstStyle/>
          <a:p>
            <a:pPr lvl="0"/>
            <a:r>
              <a:rPr lang="ru-RU" sz="2200" dirty="0" err="1">
                <a:solidFill>
                  <a:srgbClr val="182947"/>
                </a:solidFill>
                <a:latin typeface="Montserrat Light" pitchFamily="2" charset="-52"/>
                <a:ea typeface="Proxima Nova"/>
                <a:cs typeface="Proxima Nova"/>
                <a:sym typeface="Proxima Nova"/>
              </a:rPr>
              <a:t>Кількість</a:t>
            </a:r>
            <a:r>
              <a:rPr lang="ru-RU" sz="2200" dirty="0">
                <a:solidFill>
                  <a:srgbClr val="182947"/>
                </a:solidFill>
                <a:latin typeface="Montserrat Light" pitchFamily="2" charset="-52"/>
                <a:ea typeface="Proxima Nova"/>
                <a:cs typeface="Proxima Nova"/>
                <a:sym typeface="Proxima Nova"/>
              </a:rPr>
              <a:t> </a:t>
            </a:r>
            <a:r>
              <a:rPr lang="ru-RU" sz="2200" dirty="0" err="1">
                <a:solidFill>
                  <a:srgbClr val="182947"/>
                </a:solidFill>
                <a:latin typeface="Montserrat Light" pitchFamily="2" charset="-52"/>
                <a:ea typeface="Proxima Nova"/>
                <a:cs typeface="Proxima Nova"/>
                <a:sym typeface="Proxima Nova"/>
              </a:rPr>
              <a:t>кривдників</a:t>
            </a:r>
            <a:r>
              <a:rPr lang="ru-RU" sz="2200" dirty="0">
                <a:solidFill>
                  <a:srgbClr val="182947"/>
                </a:solidFill>
                <a:latin typeface="Montserrat Light" pitchFamily="2" charset="-52"/>
                <a:ea typeface="Proxima Nova"/>
                <a:cs typeface="Proxima Nova"/>
                <a:sym typeface="Proxima Nova"/>
              </a:rPr>
              <a:t>, </a:t>
            </a:r>
            <a:r>
              <a:rPr lang="ru-RU" sz="2200" dirty="0" err="1">
                <a:solidFill>
                  <a:srgbClr val="182947"/>
                </a:solidFill>
                <a:latin typeface="Montserrat Light" pitchFamily="2" charset="-52"/>
                <a:ea typeface="Proxima Nova"/>
                <a:cs typeface="Proxima Nova"/>
                <a:sym typeface="Proxima Nova"/>
              </a:rPr>
              <a:t>що</a:t>
            </a:r>
            <a:r>
              <a:rPr lang="ru-RU" sz="2200" dirty="0">
                <a:solidFill>
                  <a:srgbClr val="182947"/>
                </a:solidFill>
                <a:latin typeface="Montserrat Light" pitchFamily="2" charset="-52"/>
                <a:ea typeface="Proxima Nova"/>
                <a:cs typeface="Proxima Nova"/>
                <a:sym typeface="Proxima Nova"/>
              </a:rPr>
              <a:t> </a:t>
            </a:r>
            <a:r>
              <a:rPr lang="ru-RU" sz="2200" dirty="0" err="1">
                <a:solidFill>
                  <a:srgbClr val="182947"/>
                </a:solidFill>
                <a:latin typeface="Montserrat Light" pitchFamily="2" charset="-52"/>
                <a:ea typeface="Proxima Nova"/>
                <a:cs typeface="Proxima Nova"/>
                <a:sym typeface="Proxima Nova"/>
              </a:rPr>
              <a:t>перебувають</a:t>
            </a:r>
            <a:r>
              <a:rPr lang="ru-RU" sz="2200" dirty="0">
                <a:solidFill>
                  <a:srgbClr val="182947"/>
                </a:solidFill>
                <a:latin typeface="Montserrat Light" pitchFamily="2" charset="-52"/>
                <a:ea typeface="Proxima Nova"/>
                <a:cs typeface="Proxima Nova"/>
                <a:sym typeface="Proxima Nova"/>
              </a:rPr>
              <a:t> на </a:t>
            </a:r>
            <a:r>
              <a:rPr lang="ru-RU" sz="2200" dirty="0" err="1">
                <a:solidFill>
                  <a:srgbClr val="182947"/>
                </a:solidFill>
                <a:latin typeface="Montserrat Light" pitchFamily="2" charset="-52"/>
                <a:ea typeface="Proxima Nova"/>
                <a:cs typeface="Proxima Nova"/>
                <a:sym typeface="Proxima Nova"/>
              </a:rPr>
              <a:t>обліку</a:t>
            </a:r>
            <a:endParaRPr lang="ru-RU" sz="2200" dirty="0">
              <a:solidFill>
                <a:srgbClr val="182947"/>
              </a:solidFill>
              <a:latin typeface="Montserrat Light" pitchFamily="2" charset="-52"/>
              <a:ea typeface="Proxima Nova"/>
              <a:cs typeface="Proxima Nova"/>
              <a:sym typeface="Proxima Nova"/>
            </a:endParaRPr>
          </a:p>
        </p:txBody>
      </p:sp>
      <p:grpSp>
        <p:nvGrpSpPr>
          <p:cNvPr id="45" name="Группа 44"/>
          <p:cNvGrpSpPr/>
          <p:nvPr/>
        </p:nvGrpSpPr>
        <p:grpSpPr>
          <a:xfrm>
            <a:off x="525885" y="3007882"/>
            <a:ext cx="1916224" cy="868135"/>
            <a:chOff x="1642349" y="1880882"/>
            <a:chExt cx="2346721" cy="868135"/>
          </a:xfrm>
        </p:grpSpPr>
        <p:sp>
          <p:nvSpPr>
            <p:cNvPr id="46" name="Скругленный прямоугольник 45"/>
            <p:cNvSpPr/>
            <p:nvPr/>
          </p:nvSpPr>
          <p:spPr>
            <a:xfrm>
              <a:off x="1642349" y="1880882"/>
              <a:ext cx="2346721" cy="868135"/>
            </a:xfrm>
            <a:prstGeom prst="roundRect">
              <a:avLst>
                <a:gd name="adj" fmla="val 50000"/>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47" name="TextBox 46"/>
            <p:cNvSpPr txBox="1"/>
            <p:nvPr/>
          </p:nvSpPr>
          <p:spPr>
            <a:xfrm>
              <a:off x="2450369" y="1960925"/>
              <a:ext cx="607001" cy="707886"/>
            </a:xfrm>
            <a:prstGeom prst="rect">
              <a:avLst/>
            </a:prstGeom>
            <a:noFill/>
          </p:spPr>
          <p:txBody>
            <a:bodyPr wrap="none" rtlCol="0">
              <a:spAutoFit/>
            </a:bodyPr>
            <a:lstStyle/>
            <a:p>
              <a:r>
                <a:rPr lang="uk-UA" sz="4000" dirty="0">
                  <a:solidFill>
                    <a:srgbClr val="FFC000"/>
                  </a:solidFill>
                  <a:latin typeface="Montserrat ExtraBold" pitchFamily="2" charset="-52"/>
                </a:rPr>
                <a:t>5</a:t>
              </a:r>
            </a:p>
          </p:txBody>
        </p:sp>
      </p:grpSp>
      <p:sp>
        <p:nvSpPr>
          <p:cNvPr id="49" name="Google Shape;161;p6"/>
          <p:cNvSpPr txBox="1"/>
          <p:nvPr/>
        </p:nvSpPr>
        <p:spPr>
          <a:xfrm>
            <a:off x="2552386" y="3093433"/>
            <a:ext cx="3363451" cy="76940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2200" dirty="0">
                <a:solidFill>
                  <a:srgbClr val="182947"/>
                </a:solidFill>
                <a:latin typeface="Montserrat Light" pitchFamily="2" charset="-52"/>
                <a:ea typeface="Proxima Nova"/>
                <a:cs typeface="Proxima Nova"/>
                <a:sym typeface="Proxima Nova"/>
              </a:rPr>
              <a:t>Кількість кривдників взято на облік за рік</a:t>
            </a:r>
            <a:endParaRPr sz="2200" dirty="0">
              <a:solidFill>
                <a:srgbClr val="182947"/>
              </a:solidFill>
              <a:latin typeface="Montserrat Light" pitchFamily="2" charset="-52"/>
              <a:ea typeface="Proxima Nova"/>
              <a:cs typeface="Proxima Nova"/>
              <a:sym typeface="Proxima Nova"/>
            </a:endParaRPr>
          </a:p>
        </p:txBody>
      </p:sp>
      <p:grpSp>
        <p:nvGrpSpPr>
          <p:cNvPr id="50" name="Группа 49"/>
          <p:cNvGrpSpPr/>
          <p:nvPr/>
        </p:nvGrpSpPr>
        <p:grpSpPr>
          <a:xfrm>
            <a:off x="528223" y="4241941"/>
            <a:ext cx="1916224" cy="868135"/>
            <a:chOff x="1642349" y="1880882"/>
            <a:chExt cx="2346721" cy="868135"/>
          </a:xfrm>
        </p:grpSpPr>
        <p:sp>
          <p:nvSpPr>
            <p:cNvPr id="51" name="Скругленный прямоугольник 50"/>
            <p:cNvSpPr/>
            <p:nvPr/>
          </p:nvSpPr>
          <p:spPr>
            <a:xfrm>
              <a:off x="1642349" y="1880882"/>
              <a:ext cx="2346721" cy="868135"/>
            </a:xfrm>
            <a:prstGeom prst="roundRect">
              <a:avLst>
                <a:gd name="adj" fmla="val 50000"/>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52" name="TextBox 51"/>
            <p:cNvSpPr txBox="1"/>
            <p:nvPr/>
          </p:nvSpPr>
          <p:spPr>
            <a:xfrm>
              <a:off x="2517643" y="1954771"/>
              <a:ext cx="481360" cy="707886"/>
            </a:xfrm>
            <a:prstGeom prst="rect">
              <a:avLst/>
            </a:prstGeom>
            <a:noFill/>
          </p:spPr>
          <p:txBody>
            <a:bodyPr wrap="none" rtlCol="0">
              <a:spAutoFit/>
            </a:bodyPr>
            <a:lstStyle/>
            <a:p>
              <a:r>
                <a:rPr lang="uk-UA" sz="4000" dirty="0">
                  <a:solidFill>
                    <a:srgbClr val="FFC000"/>
                  </a:solidFill>
                  <a:latin typeface="Montserrat ExtraBold" pitchFamily="2" charset="-52"/>
                </a:rPr>
                <a:t>1</a:t>
              </a:r>
            </a:p>
          </p:txBody>
        </p:sp>
      </p:grpSp>
      <p:sp>
        <p:nvSpPr>
          <p:cNvPr id="53" name="Google Shape;158;p6"/>
          <p:cNvSpPr txBox="1"/>
          <p:nvPr/>
        </p:nvSpPr>
        <p:spPr>
          <a:xfrm>
            <a:off x="2552386" y="4160393"/>
            <a:ext cx="3590890" cy="1107955"/>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uk-UA" sz="2200" dirty="0">
                <a:solidFill>
                  <a:srgbClr val="182947"/>
                </a:solidFill>
                <a:latin typeface="Montserrat Light" pitchFamily="2" charset="-52"/>
                <a:ea typeface="Proxima Nova"/>
                <a:cs typeface="Proxima Nova"/>
                <a:sym typeface="Proxima Nova"/>
              </a:rPr>
              <a:t>Винесено термінових заборонних</a:t>
            </a:r>
            <a:endParaRPr sz="2200" dirty="0">
              <a:latin typeface="Montserrat Light" pitchFamily="2" charset="-52"/>
            </a:endParaRPr>
          </a:p>
          <a:p>
            <a:pPr marL="0" marR="0" lvl="0" indent="0" rtl="0">
              <a:spcBef>
                <a:spcPts val="0"/>
              </a:spcBef>
              <a:spcAft>
                <a:spcPts val="0"/>
              </a:spcAft>
              <a:buNone/>
            </a:pPr>
            <a:r>
              <a:rPr lang="uk-UA" sz="2200" dirty="0">
                <a:solidFill>
                  <a:srgbClr val="182947"/>
                </a:solidFill>
                <a:latin typeface="Montserrat Light" pitchFamily="2" charset="-52"/>
                <a:ea typeface="Proxima Nova"/>
                <a:cs typeface="Proxima Nova"/>
                <a:sym typeface="Proxima Nova"/>
              </a:rPr>
              <a:t>приписів</a:t>
            </a:r>
            <a:endParaRPr sz="2200" dirty="0">
              <a:solidFill>
                <a:srgbClr val="182947"/>
              </a:solidFill>
              <a:latin typeface="Montserrat Light" pitchFamily="2" charset="-52"/>
              <a:ea typeface="Proxima Nova"/>
              <a:cs typeface="Proxima Nova"/>
              <a:sym typeface="Proxima Nova"/>
            </a:endParaRPr>
          </a:p>
        </p:txBody>
      </p:sp>
      <p:grpSp>
        <p:nvGrpSpPr>
          <p:cNvPr id="54" name="Группа 53"/>
          <p:cNvGrpSpPr/>
          <p:nvPr/>
        </p:nvGrpSpPr>
        <p:grpSpPr>
          <a:xfrm>
            <a:off x="525885" y="5476000"/>
            <a:ext cx="1916224" cy="868135"/>
            <a:chOff x="1507297" y="2151417"/>
            <a:chExt cx="2346721" cy="868135"/>
          </a:xfrm>
        </p:grpSpPr>
        <p:sp>
          <p:nvSpPr>
            <p:cNvPr id="55" name="Скругленный прямоугольник 54"/>
            <p:cNvSpPr/>
            <p:nvPr/>
          </p:nvSpPr>
          <p:spPr>
            <a:xfrm>
              <a:off x="1507297" y="2151417"/>
              <a:ext cx="2346721" cy="868135"/>
            </a:xfrm>
            <a:prstGeom prst="roundRect">
              <a:avLst>
                <a:gd name="adj" fmla="val 50000"/>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56" name="TextBox 55"/>
            <p:cNvSpPr txBox="1"/>
            <p:nvPr/>
          </p:nvSpPr>
          <p:spPr>
            <a:xfrm>
              <a:off x="2254852" y="2214656"/>
              <a:ext cx="877913" cy="707886"/>
            </a:xfrm>
            <a:prstGeom prst="rect">
              <a:avLst/>
            </a:prstGeom>
            <a:noFill/>
          </p:spPr>
          <p:txBody>
            <a:bodyPr wrap="none" rtlCol="0">
              <a:spAutoFit/>
            </a:bodyPr>
            <a:lstStyle/>
            <a:p>
              <a:r>
                <a:rPr lang="uk-UA" sz="4000" dirty="0">
                  <a:solidFill>
                    <a:srgbClr val="FFC000"/>
                  </a:solidFill>
                  <a:latin typeface="Montserrat ExtraBold" pitchFamily="2" charset="-52"/>
                </a:rPr>
                <a:t>17</a:t>
              </a:r>
            </a:p>
          </p:txBody>
        </p:sp>
      </p:grpSp>
      <p:sp>
        <p:nvSpPr>
          <p:cNvPr id="57" name="Google Shape;158;p6"/>
          <p:cNvSpPr txBox="1"/>
          <p:nvPr/>
        </p:nvSpPr>
        <p:spPr>
          <a:xfrm>
            <a:off x="2552386" y="5403468"/>
            <a:ext cx="4072938" cy="1107955"/>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uk-UA" sz="2200" dirty="0">
                <a:solidFill>
                  <a:srgbClr val="182947"/>
                </a:solidFill>
                <a:latin typeface="Montserrat Light" pitchFamily="2" charset="-52"/>
                <a:ea typeface="Proxima Nova"/>
                <a:cs typeface="Proxima Nova"/>
                <a:sym typeface="Proxima Nova"/>
              </a:rPr>
              <a:t>Взято участь у профілактичних заходах,</a:t>
            </a:r>
          </a:p>
          <a:p>
            <a:pPr marL="0" marR="0" lvl="0" indent="0" rtl="0">
              <a:spcBef>
                <a:spcPts val="0"/>
              </a:spcBef>
              <a:spcAft>
                <a:spcPts val="0"/>
              </a:spcAft>
              <a:buNone/>
            </a:pPr>
            <a:r>
              <a:rPr lang="uk-UA" sz="2200" dirty="0">
                <a:solidFill>
                  <a:srgbClr val="182947"/>
                </a:solidFill>
                <a:latin typeface="Montserrat Light" pitchFamily="2" charset="-52"/>
                <a:ea typeface="Proxima Nova"/>
                <a:cs typeface="Proxima Nova"/>
                <a:sym typeface="Proxima Nova"/>
              </a:rPr>
              <a:t>в </a:t>
            </a:r>
            <a:r>
              <a:rPr lang="uk-UA" sz="2200" dirty="0" err="1">
                <a:solidFill>
                  <a:srgbClr val="182947"/>
                </a:solidFill>
                <a:latin typeface="Montserrat Light" pitchFamily="2" charset="-52"/>
                <a:ea typeface="Proxima Nova"/>
                <a:cs typeface="Proxima Nova"/>
                <a:sym typeface="Proxima Nova"/>
              </a:rPr>
              <a:t>т.ч</a:t>
            </a:r>
            <a:r>
              <a:rPr lang="uk-UA" sz="2200" dirty="0">
                <a:solidFill>
                  <a:srgbClr val="182947"/>
                </a:solidFill>
                <a:latin typeface="Montserrat Light" pitchFamily="2" charset="-52"/>
                <a:ea typeface="Proxima Nova"/>
                <a:cs typeface="Proxima Nova"/>
                <a:sym typeface="Proxima Nova"/>
              </a:rPr>
              <a:t>. виступи</a:t>
            </a:r>
            <a:endParaRPr sz="2200" dirty="0">
              <a:solidFill>
                <a:srgbClr val="182947"/>
              </a:solidFill>
              <a:latin typeface="Montserrat Light" pitchFamily="2" charset="-52"/>
              <a:ea typeface="Proxima Nova"/>
              <a:cs typeface="Proxima Nova"/>
              <a:sym typeface="Proxima Nova"/>
            </a:endParaRPr>
          </a:p>
        </p:txBody>
      </p:sp>
      <p:sp>
        <p:nvSpPr>
          <p:cNvPr id="13" name="Скругленный прямоугольник 12"/>
          <p:cNvSpPr/>
          <p:nvPr/>
        </p:nvSpPr>
        <p:spPr>
          <a:xfrm>
            <a:off x="6399040" y="1717050"/>
            <a:ext cx="5310183" cy="4676391"/>
          </a:xfrm>
          <a:prstGeom prst="roundRect">
            <a:avLst/>
          </a:prstGeom>
          <a:solidFill>
            <a:srgbClr val="182947"/>
          </a:solidFill>
          <a:ln>
            <a:solidFill>
              <a:srgbClr val="1829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grpSp>
        <p:nvGrpSpPr>
          <p:cNvPr id="14" name="Группа 13"/>
          <p:cNvGrpSpPr/>
          <p:nvPr/>
        </p:nvGrpSpPr>
        <p:grpSpPr>
          <a:xfrm>
            <a:off x="8096018" y="1968642"/>
            <a:ext cx="1916224" cy="762097"/>
            <a:chOff x="7432589" y="1958538"/>
            <a:chExt cx="1916224" cy="762097"/>
          </a:xfrm>
        </p:grpSpPr>
        <p:sp>
          <p:nvSpPr>
            <p:cNvPr id="60" name="Скругленный прямоугольник 59"/>
            <p:cNvSpPr/>
            <p:nvPr/>
          </p:nvSpPr>
          <p:spPr>
            <a:xfrm>
              <a:off x="7432589" y="1958538"/>
              <a:ext cx="1916224" cy="725839"/>
            </a:xfrm>
            <a:prstGeom prst="roundRect">
              <a:avLst>
                <a:gd name="adj" fmla="val 50000"/>
              </a:avLst>
            </a:prstGeom>
            <a:solidFill>
              <a:schemeClr val="bg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67" name="TextBox 66"/>
            <p:cNvSpPr txBox="1"/>
            <p:nvPr/>
          </p:nvSpPr>
          <p:spPr>
            <a:xfrm>
              <a:off x="8144479" y="2012749"/>
              <a:ext cx="492443" cy="707886"/>
            </a:xfrm>
            <a:prstGeom prst="rect">
              <a:avLst/>
            </a:prstGeom>
            <a:noFill/>
          </p:spPr>
          <p:txBody>
            <a:bodyPr wrap="none" rtlCol="0">
              <a:spAutoFit/>
            </a:bodyPr>
            <a:lstStyle/>
            <a:p>
              <a:r>
                <a:rPr lang="uk-UA" sz="4000" dirty="0">
                  <a:solidFill>
                    <a:srgbClr val="182947"/>
                  </a:solidFill>
                  <a:latin typeface="Montserrat ExtraBold" pitchFamily="2" charset="-52"/>
                </a:rPr>
                <a:t>2</a:t>
              </a:r>
            </a:p>
          </p:txBody>
        </p:sp>
      </p:grpSp>
      <p:sp>
        <p:nvSpPr>
          <p:cNvPr id="59" name="Google Shape;162;p6"/>
          <p:cNvSpPr txBox="1"/>
          <p:nvPr/>
        </p:nvSpPr>
        <p:spPr>
          <a:xfrm>
            <a:off x="6540921" y="2791456"/>
            <a:ext cx="5026419" cy="13233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uk-UA" sz="2000" dirty="0">
                <a:solidFill>
                  <a:schemeClr val="bg1"/>
                </a:solidFill>
                <a:latin typeface="Montserrat Light" panose="00000400000000000000" pitchFamily="2" charset="-52"/>
                <a:ea typeface="Proxima Nova"/>
                <a:cs typeface="Proxima Nova"/>
                <a:sym typeface="Proxima Nova"/>
              </a:rPr>
              <a:t>Складено адміністративних протоколів</a:t>
            </a:r>
            <a:endParaRPr sz="2000" dirty="0">
              <a:solidFill>
                <a:schemeClr val="bg1"/>
              </a:solidFill>
              <a:latin typeface="Montserrat Light" panose="00000400000000000000" pitchFamily="2" charset="-52"/>
            </a:endParaRPr>
          </a:p>
          <a:p>
            <a:pPr marL="0" marR="0" lvl="0" indent="0" algn="ctr" rtl="0">
              <a:spcBef>
                <a:spcPts val="0"/>
              </a:spcBef>
              <a:spcAft>
                <a:spcPts val="0"/>
              </a:spcAft>
              <a:buNone/>
            </a:pPr>
            <a:r>
              <a:rPr lang="uk-UA" sz="2000" dirty="0">
                <a:solidFill>
                  <a:schemeClr val="bg1"/>
                </a:solidFill>
                <a:latin typeface="Montserrat Light" panose="00000400000000000000" pitchFamily="2" charset="-52"/>
                <a:ea typeface="Proxima Nova"/>
                <a:cs typeface="Proxima Nova"/>
                <a:sym typeface="Proxima Nova"/>
              </a:rPr>
              <a:t>за порушення </a:t>
            </a:r>
            <a:r>
              <a:rPr lang="uk-UA" sz="2000" b="1" dirty="0">
                <a:solidFill>
                  <a:schemeClr val="bg1"/>
                </a:solidFill>
                <a:latin typeface="Montserrat Light" panose="00000400000000000000" pitchFamily="2" charset="-52"/>
                <a:ea typeface="Proxima Nova"/>
                <a:cs typeface="Proxima Nova"/>
                <a:sym typeface="Proxima Nova"/>
              </a:rPr>
              <a:t>ст. 173-2 КУпАП</a:t>
            </a:r>
            <a:endParaRPr sz="2000" b="1" dirty="0">
              <a:solidFill>
                <a:schemeClr val="bg1"/>
              </a:solidFill>
              <a:latin typeface="Montserrat Light" panose="00000400000000000000" pitchFamily="2" charset="-52"/>
            </a:endParaRPr>
          </a:p>
          <a:p>
            <a:pPr marL="0" marR="0" lvl="0" indent="0" algn="ctr" rtl="0">
              <a:spcBef>
                <a:spcPts val="0"/>
              </a:spcBef>
              <a:spcAft>
                <a:spcPts val="0"/>
              </a:spcAft>
              <a:buNone/>
            </a:pPr>
            <a:r>
              <a:rPr lang="uk-UA" sz="2000" dirty="0">
                <a:solidFill>
                  <a:schemeClr val="bg1"/>
                </a:solidFill>
                <a:latin typeface="Montserrat Light" panose="00000400000000000000" pitchFamily="2" charset="-52"/>
                <a:ea typeface="Proxima Nova"/>
                <a:cs typeface="Proxima Nova"/>
                <a:sym typeface="Proxima Nova"/>
              </a:rPr>
              <a:t>«Вчинення домашнього насильства» </a:t>
            </a:r>
            <a:endParaRPr sz="2000" dirty="0">
              <a:solidFill>
                <a:schemeClr val="bg1"/>
              </a:solidFill>
              <a:latin typeface="Montserrat Light" panose="00000400000000000000" pitchFamily="2" charset="-52"/>
              <a:ea typeface="Proxima Nova"/>
              <a:cs typeface="Proxima Nova"/>
              <a:sym typeface="Proxima Nova"/>
            </a:endParaRPr>
          </a:p>
        </p:txBody>
      </p:sp>
      <p:grpSp>
        <p:nvGrpSpPr>
          <p:cNvPr id="68" name="Группа 67"/>
          <p:cNvGrpSpPr/>
          <p:nvPr/>
        </p:nvGrpSpPr>
        <p:grpSpPr>
          <a:xfrm>
            <a:off x="8160686" y="4594682"/>
            <a:ext cx="1916224" cy="731684"/>
            <a:chOff x="7432589" y="1958538"/>
            <a:chExt cx="1916224" cy="731684"/>
          </a:xfrm>
        </p:grpSpPr>
        <p:sp>
          <p:nvSpPr>
            <p:cNvPr id="69" name="Скругленный прямоугольник 68"/>
            <p:cNvSpPr/>
            <p:nvPr/>
          </p:nvSpPr>
          <p:spPr>
            <a:xfrm>
              <a:off x="7432589" y="1958538"/>
              <a:ext cx="1916224" cy="725839"/>
            </a:xfrm>
            <a:prstGeom prst="roundRect">
              <a:avLst>
                <a:gd name="adj" fmla="val 50000"/>
              </a:avLst>
            </a:prstGeom>
            <a:solidFill>
              <a:schemeClr val="bg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70" name="TextBox 69"/>
            <p:cNvSpPr txBox="1"/>
            <p:nvPr/>
          </p:nvSpPr>
          <p:spPr>
            <a:xfrm>
              <a:off x="8176261" y="1982336"/>
              <a:ext cx="492443" cy="707886"/>
            </a:xfrm>
            <a:prstGeom prst="rect">
              <a:avLst/>
            </a:prstGeom>
            <a:noFill/>
          </p:spPr>
          <p:txBody>
            <a:bodyPr wrap="none" rtlCol="0">
              <a:spAutoFit/>
            </a:bodyPr>
            <a:lstStyle/>
            <a:p>
              <a:r>
                <a:rPr lang="uk-UA" sz="4000" dirty="0">
                  <a:solidFill>
                    <a:srgbClr val="182947"/>
                  </a:solidFill>
                  <a:latin typeface="Montserrat ExtraBold" pitchFamily="2" charset="-52"/>
                </a:rPr>
                <a:t>2</a:t>
              </a:r>
            </a:p>
          </p:txBody>
        </p:sp>
      </p:grpSp>
      <p:sp>
        <p:nvSpPr>
          <p:cNvPr id="66" name="Google Shape;162;p6"/>
          <p:cNvSpPr txBox="1"/>
          <p:nvPr/>
        </p:nvSpPr>
        <p:spPr>
          <a:xfrm>
            <a:off x="7156226" y="5403468"/>
            <a:ext cx="3925144" cy="70784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uk-UA" sz="2000" dirty="0" err="1">
                <a:solidFill>
                  <a:schemeClr val="bg1"/>
                </a:solidFill>
                <a:latin typeface="Montserrat Light" panose="00000400000000000000" pitchFamily="2" charset="-52"/>
                <a:ea typeface="Proxima Nova"/>
                <a:cs typeface="Proxima Nova"/>
                <a:sym typeface="Proxima Nova"/>
              </a:rPr>
              <a:t>Вироки</a:t>
            </a:r>
            <a:r>
              <a:rPr lang="uk-UA" sz="2000" dirty="0">
                <a:solidFill>
                  <a:schemeClr val="bg1"/>
                </a:solidFill>
                <a:latin typeface="Montserrat Light" panose="00000400000000000000" pitchFamily="2" charset="-52"/>
                <a:ea typeface="Proxima Nova"/>
                <a:cs typeface="Proxima Nova"/>
                <a:sym typeface="Proxima Nova"/>
              </a:rPr>
              <a:t> суду про визнання кривдника винуватим</a:t>
            </a:r>
            <a:endParaRPr sz="2000" dirty="0">
              <a:solidFill>
                <a:schemeClr val="bg1"/>
              </a:solidFill>
              <a:latin typeface="Montserrat Light" panose="00000400000000000000" pitchFamily="2" charset="-52"/>
              <a:ea typeface="Proxima Nova"/>
              <a:cs typeface="Proxima Nova"/>
              <a:sym typeface="Proxima Nova"/>
            </a:endParaRPr>
          </a:p>
        </p:txBody>
      </p:sp>
    </p:spTree>
    <p:extLst>
      <p:ext uri="{BB962C8B-B14F-4D97-AF65-F5344CB8AC3E}">
        <p14:creationId xmlns:p14="http://schemas.microsoft.com/office/powerpoint/2010/main" val="6575584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90" name="Google Shape;90;p1"/>
          <p:cNvSpPr txBox="1"/>
          <p:nvPr/>
        </p:nvSpPr>
        <p:spPr>
          <a:xfrm>
            <a:off x="3687724" y="4498867"/>
            <a:ext cx="4816549" cy="70784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uk-UA" sz="4000" dirty="0">
                <a:solidFill>
                  <a:srgbClr val="182947"/>
                </a:solidFill>
                <a:latin typeface="Montserrat SemiBold" panose="00000700000000000000" pitchFamily="2" charset="-52"/>
              </a:rPr>
              <a:t>з</a:t>
            </a:r>
            <a:r>
              <a:rPr lang="uk-UA" sz="4000" b="0" i="0" u="none" strike="noStrike" cap="none" dirty="0">
                <a:solidFill>
                  <a:srgbClr val="182947"/>
                </a:solidFill>
                <a:latin typeface="Montserrat SemiBold" panose="00000700000000000000" pitchFamily="2" charset="-52"/>
                <a:sym typeface="Arial"/>
              </a:rPr>
              <a:t>а 2024 рік</a:t>
            </a:r>
            <a:endParaRPr sz="2000" dirty="0">
              <a:latin typeface="Montserrat SemiBold" panose="00000700000000000000" pitchFamily="2" charset="-52"/>
            </a:endParaRPr>
          </a:p>
        </p:txBody>
      </p:sp>
      <p:pic>
        <p:nvPicPr>
          <p:cNvPr id="9" name="Google Shape;93;p1"/>
          <p:cNvPicPr preferRelativeResize="0"/>
          <p:nvPr/>
        </p:nvPicPr>
        <p:blipFill rotWithShape="1">
          <a:blip r:embed="rId3">
            <a:alphaModFix/>
          </a:blip>
          <a:srcRect/>
          <a:stretch/>
        </p:blipFill>
        <p:spPr>
          <a:xfrm>
            <a:off x="-961034" y="-154205"/>
            <a:ext cx="3807516" cy="3195118"/>
          </a:xfrm>
          <a:prstGeom prst="rect">
            <a:avLst/>
          </a:prstGeom>
          <a:noFill/>
          <a:ln>
            <a:noFill/>
          </a:ln>
        </p:spPr>
      </p:pic>
      <p:sp>
        <p:nvSpPr>
          <p:cNvPr id="4" name="Скругленный прямоугольник 3"/>
          <p:cNvSpPr/>
          <p:nvPr/>
        </p:nvSpPr>
        <p:spPr>
          <a:xfrm>
            <a:off x="3687725" y="3429000"/>
            <a:ext cx="4816549" cy="776178"/>
          </a:xfrm>
          <a:prstGeom prst="roundRect">
            <a:avLst/>
          </a:prstGeom>
          <a:solidFill>
            <a:srgbClr val="182947"/>
          </a:solidFill>
          <a:ln w="28575">
            <a:solidFill>
              <a:srgbClr val="1829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5" name="TextBox 4"/>
          <p:cNvSpPr txBox="1"/>
          <p:nvPr/>
        </p:nvSpPr>
        <p:spPr>
          <a:xfrm>
            <a:off x="5386510" y="3463146"/>
            <a:ext cx="1418978" cy="707886"/>
          </a:xfrm>
          <a:prstGeom prst="rect">
            <a:avLst/>
          </a:prstGeom>
          <a:noFill/>
        </p:spPr>
        <p:txBody>
          <a:bodyPr wrap="none" rtlCol="0">
            <a:spAutoFit/>
          </a:bodyPr>
          <a:lstStyle/>
          <a:p>
            <a:r>
              <a:rPr lang="uk-UA" sz="4000" dirty="0">
                <a:solidFill>
                  <a:schemeClr val="bg1"/>
                </a:solidFill>
                <a:latin typeface="Montserrat ExtraBold" pitchFamily="2" charset="-52"/>
              </a:rPr>
              <a:t>ЗВІТ</a:t>
            </a:r>
          </a:p>
        </p:txBody>
      </p:sp>
      <p:sp>
        <p:nvSpPr>
          <p:cNvPr id="6" name="TextBox 5"/>
          <p:cNvSpPr txBox="1"/>
          <p:nvPr/>
        </p:nvSpPr>
        <p:spPr>
          <a:xfrm>
            <a:off x="1642349" y="642157"/>
            <a:ext cx="4681090" cy="523220"/>
          </a:xfrm>
          <a:prstGeom prst="rect">
            <a:avLst/>
          </a:prstGeom>
          <a:noFill/>
        </p:spPr>
        <p:txBody>
          <a:bodyPr wrap="none" rtlCol="0">
            <a:spAutoFit/>
          </a:bodyPr>
          <a:lstStyle/>
          <a:p>
            <a:r>
              <a:rPr lang="uk-UA" sz="2800" dirty="0">
                <a:solidFill>
                  <a:srgbClr val="FF0000"/>
                </a:solidFill>
                <a:latin typeface="Montserrat SemiBold" pitchFamily="2" charset="-52"/>
              </a:rPr>
              <a:t>БУЧАНСЬКА</a:t>
            </a:r>
            <a:r>
              <a:rPr lang="uk-UA" sz="2800" dirty="0">
                <a:solidFill>
                  <a:schemeClr val="bg1"/>
                </a:solidFill>
                <a:latin typeface="Montserrat SemiBold" pitchFamily="2" charset="-52"/>
              </a:rPr>
              <a:t> ГРОМАДИ</a:t>
            </a:r>
          </a:p>
        </p:txBody>
      </p:sp>
      <p:pic>
        <p:nvPicPr>
          <p:cNvPr id="2" name="Рисунок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Google Shape;93;p1"/>
          <p:cNvPicPr preferRelativeResize="0"/>
          <p:nvPr/>
        </p:nvPicPr>
        <p:blipFill rotWithShape="1">
          <a:blip r:embed="rId3">
            <a:alphaModFix/>
          </a:blip>
          <a:srcRect/>
          <a:stretch/>
        </p:blipFill>
        <p:spPr>
          <a:xfrm>
            <a:off x="-984617" y="-132362"/>
            <a:ext cx="3807516" cy="3195118"/>
          </a:xfrm>
          <a:prstGeom prst="rect">
            <a:avLst/>
          </a:prstGeom>
          <a:noFill/>
          <a:ln>
            <a:noFill/>
          </a:ln>
        </p:spPr>
      </p:pic>
      <p:sp>
        <p:nvSpPr>
          <p:cNvPr id="11" name="Скругленный прямоугольник 10"/>
          <p:cNvSpPr/>
          <p:nvPr/>
        </p:nvSpPr>
        <p:spPr>
          <a:xfrm>
            <a:off x="1602680" y="526652"/>
            <a:ext cx="4221177" cy="725839"/>
          </a:xfrm>
          <a:prstGeom prst="roundRect">
            <a:avLst>
              <a:gd name="adj" fmla="val 50000"/>
            </a:avLst>
          </a:prstGeom>
          <a:solidFill>
            <a:srgbClr val="182947"/>
          </a:solidFill>
          <a:ln w="28575">
            <a:solidFill>
              <a:srgbClr val="1829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12" name="TextBox 11"/>
          <p:cNvSpPr txBox="1"/>
          <p:nvPr/>
        </p:nvSpPr>
        <p:spPr>
          <a:xfrm>
            <a:off x="2059406" y="614506"/>
            <a:ext cx="3373039" cy="523220"/>
          </a:xfrm>
          <a:prstGeom prst="rect">
            <a:avLst/>
          </a:prstGeom>
          <a:noFill/>
        </p:spPr>
        <p:txBody>
          <a:bodyPr wrap="none" rtlCol="0">
            <a:spAutoFit/>
          </a:bodyPr>
          <a:lstStyle/>
          <a:p>
            <a:r>
              <a:rPr lang="uk-UA" sz="2800" dirty="0">
                <a:solidFill>
                  <a:schemeClr val="bg1"/>
                </a:solidFill>
                <a:latin typeface="Montserrat SemiBold" pitchFamily="2" charset="-52"/>
              </a:rPr>
              <a:t>ПРОФІЛАКТИКА</a:t>
            </a:r>
          </a:p>
        </p:txBody>
      </p:sp>
      <p:sp>
        <p:nvSpPr>
          <p:cNvPr id="43" name="Скругленный прямоугольник 42"/>
          <p:cNvSpPr/>
          <p:nvPr/>
        </p:nvSpPr>
        <p:spPr>
          <a:xfrm>
            <a:off x="6096001" y="526651"/>
            <a:ext cx="3980909" cy="725840"/>
          </a:xfrm>
          <a:prstGeom prst="roundRect">
            <a:avLst>
              <a:gd name="adj" fmla="val 50000"/>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44" name="Google Shape;100;p2"/>
          <p:cNvSpPr txBox="1"/>
          <p:nvPr/>
        </p:nvSpPr>
        <p:spPr>
          <a:xfrm>
            <a:off x="6332933" y="658759"/>
            <a:ext cx="4444469"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2400" b="1" dirty="0">
                <a:solidFill>
                  <a:srgbClr val="FFC000"/>
                </a:solidFill>
                <a:latin typeface="Montserrat Medium" panose="00000600000000000000" pitchFamily="2" charset="-52"/>
                <a:ea typeface="Proxima Nova"/>
                <a:cs typeface="Proxima Nova"/>
                <a:sym typeface="Proxima Nova"/>
              </a:rPr>
              <a:t>ЗАХИСТ ПРАВ ДІТЕЙ</a:t>
            </a:r>
            <a:endParaRPr sz="2400" b="1" dirty="0">
              <a:solidFill>
                <a:srgbClr val="FFC000"/>
              </a:solidFill>
              <a:latin typeface="Montserrat Medium" panose="00000600000000000000" pitchFamily="2" charset="-52"/>
              <a:ea typeface="Proxima Nova"/>
              <a:cs typeface="Proxima Nova"/>
              <a:sym typeface="Proxima Nova"/>
            </a:endParaRPr>
          </a:p>
        </p:txBody>
      </p:sp>
      <p:sp>
        <p:nvSpPr>
          <p:cNvPr id="39" name="Скругленный прямоугольник 38"/>
          <p:cNvSpPr/>
          <p:nvPr/>
        </p:nvSpPr>
        <p:spPr>
          <a:xfrm>
            <a:off x="668690" y="2002971"/>
            <a:ext cx="10854620" cy="1398378"/>
          </a:xfrm>
          <a:prstGeom prst="roundRect">
            <a:avLst>
              <a:gd name="adj" fmla="val 50000"/>
            </a:avLst>
          </a:prstGeom>
          <a:noFill/>
          <a:ln w="28575">
            <a:solidFill>
              <a:srgbClr val="1829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58" name="Google Shape;179;p7"/>
          <p:cNvSpPr txBox="1"/>
          <p:nvPr/>
        </p:nvSpPr>
        <p:spPr>
          <a:xfrm>
            <a:off x="2140922" y="2245059"/>
            <a:ext cx="4123663" cy="923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800" dirty="0">
                <a:solidFill>
                  <a:srgbClr val="182947"/>
                </a:solidFill>
                <a:latin typeface="Montserrat Medium" pitchFamily="2" charset="-52"/>
                <a:ea typeface="Proxima Nova"/>
                <a:cs typeface="Proxima Nova"/>
                <a:sym typeface="Proxima Nova"/>
              </a:rPr>
              <a:t>На обліку сімей, що опинилися</a:t>
            </a:r>
            <a:endParaRPr dirty="0">
              <a:latin typeface="Montserrat Medium" pitchFamily="2" charset="-52"/>
            </a:endParaRPr>
          </a:p>
          <a:p>
            <a:pPr marL="0" marR="0" lvl="0" indent="0" algn="l" rtl="0">
              <a:spcBef>
                <a:spcPts val="0"/>
              </a:spcBef>
              <a:spcAft>
                <a:spcPts val="0"/>
              </a:spcAft>
              <a:buNone/>
            </a:pPr>
            <a:r>
              <a:rPr lang="uk-UA" sz="1800" dirty="0">
                <a:solidFill>
                  <a:srgbClr val="182947"/>
                </a:solidFill>
                <a:latin typeface="Montserrat Medium" pitchFamily="2" charset="-52"/>
                <a:ea typeface="Proxima Nova"/>
                <a:cs typeface="Proxima Nova"/>
                <a:sym typeface="Proxima Nova"/>
              </a:rPr>
              <a:t>у складних життєвих обставинах</a:t>
            </a:r>
            <a:endParaRPr sz="1800" dirty="0">
              <a:solidFill>
                <a:srgbClr val="182947"/>
              </a:solidFill>
              <a:latin typeface="Montserrat Medium" pitchFamily="2" charset="-52"/>
              <a:ea typeface="Proxima Nova"/>
              <a:cs typeface="Proxima Nova"/>
              <a:sym typeface="Proxima Nova"/>
            </a:endParaRPr>
          </a:p>
        </p:txBody>
      </p:sp>
      <p:sp>
        <p:nvSpPr>
          <p:cNvPr id="61" name="TextBox 60"/>
          <p:cNvSpPr txBox="1"/>
          <p:nvPr/>
        </p:nvSpPr>
        <p:spPr>
          <a:xfrm>
            <a:off x="6354933" y="2300990"/>
            <a:ext cx="492443" cy="707886"/>
          </a:xfrm>
          <a:prstGeom prst="rect">
            <a:avLst/>
          </a:prstGeom>
          <a:noFill/>
        </p:spPr>
        <p:txBody>
          <a:bodyPr wrap="none" rtlCol="0">
            <a:spAutoFit/>
          </a:bodyPr>
          <a:lstStyle/>
          <a:p>
            <a:r>
              <a:rPr lang="uk-UA" sz="4000" dirty="0">
                <a:solidFill>
                  <a:srgbClr val="FFC000"/>
                </a:solidFill>
                <a:latin typeface="Montserrat ExtraBold" pitchFamily="2" charset="-52"/>
              </a:rPr>
              <a:t>2</a:t>
            </a:r>
          </a:p>
        </p:txBody>
      </p:sp>
      <p:sp>
        <p:nvSpPr>
          <p:cNvPr id="62" name="TextBox 61"/>
          <p:cNvSpPr txBox="1"/>
          <p:nvPr/>
        </p:nvSpPr>
        <p:spPr>
          <a:xfrm>
            <a:off x="1043964" y="2346670"/>
            <a:ext cx="527709" cy="707886"/>
          </a:xfrm>
          <a:prstGeom prst="rect">
            <a:avLst/>
          </a:prstGeom>
          <a:noFill/>
        </p:spPr>
        <p:txBody>
          <a:bodyPr wrap="none" rtlCol="0">
            <a:spAutoFit/>
          </a:bodyPr>
          <a:lstStyle/>
          <a:p>
            <a:r>
              <a:rPr lang="uk-UA" sz="4000" dirty="0">
                <a:solidFill>
                  <a:srgbClr val="FFC000"/>
                </a:solidFill>
                <a:latin typeface="Montserrat ExtraBold" pitchFamily="2" charset="-52"/>
              </a:rPr>
              <a:t>8</a:t>
            </a:r>
          </a:p>
        </p:txBody>
      </p:sp>
      <p:sp>
        <p:nvSpPr>
          <p:cNvPr id="63" name="Google Shape;161;p6"/>
          <p:cNvSpPr txBox="1"/>
          <p:nvPr/>
        </p:nvSpPr>
        <p:spPr>
          <a:xfrm>
            <a:off x="7437329" y="2331788"/>
            <a:ext cx="3611672"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800" dirty="0">
                <a:solidFill>
                  <a:srgbClr val="182947"/>
                </a:solidFill>
                <a:latin typeface="Montserrat Medium" pitchFamily="2" charset="-52"/>
                <a:ea typeface="Proxima Nova"/>
                <a:cs typeface="Proxima Nova"/>
                <a:sym typeface="Proxima Nova"/>
              </a:rPr>
              <a:t>Кількість сімей які взято на облік у 2024 році</a:t>
            </a:r>
            <a:endParaRPr sz="1800" dirty="0">
              <a:solidFill>
                <a:srgbClr val="182947"/>
              </a:solidFill>
              <a:latin typeface="Montserrat Medium" pitchFamily="2" charset="-52"/>
              <a:ea typeface="Proxima Nova"/>
              <a:cs typeface="Proxima Nova"/>
              <a:sym typeface="Proxima Nova"/>
            </a:endParaRPr>
          </a:p>
        </p:txBody>
      </p:sp>
      <p:sp>
        <p:nvSpPr>
          <p:cNvPr id="64" name="TextBox 63"/>
          <p:cNvSpPr txBox="1"/>
          <p:nvPr/>
        </p:nvSpPr>
        <p:spPr>
          <a:xfrm>
            <a:off x="1575262" y="4036217"/>
            <a:ext cx="4603463" cy="646331"/>
          </a:xfrm>
          <a:prstGeom prst="rect">
            <a:avLst/>
          </a:prstGeom>
          <a:noFill/>
        </p:spPr>
        <p:txBody>
          <a:bodyPr wrap="square" rtlCol="0">
            <a:spAutoFit/>
          </a:bodyPr>
          <a:lstStyle/>
          <a:p>
            <a:r>
              <a:rPr lang="uk-UA" sz="1800" b="1" u="sng" dirty="0">
                <a:solidFill>
                  <a:srgbClr val="182947"/>
                </a:solidFill>
                <a:latin typeface="Montserrat SemiBold" pitchFamily="2" charset="-52"/>
              </a:rPr>
              <a:t>Застосували такі профілактичні</a:t>
            </a:r>
          </a:p>
          <a:p>
            <a:r>
              <a:rPr lang="uk-UA" sz="1800" b="1" u="sng" dirty="0">
                <a:solidFill>
                  <a:srgbClr val="182947"/>
                </a:solidFill>
                <a:latin typeface="Montserrat SemiBold" pitchFamily="2" charset="-52"/>
              </a:rPr>
              <a:t>заходи:</a:t>
            </a:r>
          </a:p>
        </p:txBody>
      </p:sp>
      <p:sp>
        <p:nvSpPr>
          <p:cNvPr id="65" name="TextBox 64"/>
          <p:cNvSpPr txBox="1"/>
          <p:nvPr/>
        </p:nvSpPr>
        <p:spPr>
          <a:xfrm>
            <a:off x="6812802" y="4847683"/>
            <a:ext cx="4909809" cy="1200329"/>
          </a:xfrm>
          <a:prstGeom prst="rect">
            <a:avLst/>
          </a:prstGeom>
          <a:noFill/>
        </p:spPr>
        <p:txBody>
          <a:bodyPr wrap="square" rtlCol="0">
            <a:spAutoFit/>
          </a:bodyPr>
          <a:lstStyle/>
          <a:p>
            <a:pPr marL="285750" indent="-285750">
              <a:buFont typeface="Wingdings" panose="05000000000000000000" pitchFamily="2" charset="2"/>
              <a:buChar char="§"/>
            </a:pPr>
            <a:r>
              <a:rPr lang="uk-UA" sz="1800" b="1" dirty="0">
                <a:solidFill>
                  <a:srgbClr val="182947"/>
                </a:solidFill>
                <a:latin typeface="Montserrat Light" panose="00000400000000000000" pitchFamily="2" charset="-52"/>
              </a:rPr>
              <a:t>Службою у справах дітей та сім’ї</a:t>
            </a:r>
          </a:p>
          <a:p>
            <a:pPr marL="285750" indent="-285750">
              <a:buFont typeface="Wingdings" panose="05000000000000000000" pitchFamily="2" charset="2"/>
              <a:buChar char="§"/>
            </a:pPr>
            <a:r>
              <a:rPr lang="uk-UA" sz="1800" b="1" dirty="0">
                <a:solidFill>
                  <a:srgbClr val="182947"/>
                </a:solidFill>
                <a:latin typeface="Montserrat Light" panose="00000400000000000000" pitchFamily="2" charset="-52"/>
              </a:rPr>
              <a:t>Центром соціально-психологічної допомоги</a:t>
            </a:r>
          </a:p>
          <a:p>
            <a:pPr marL="285750" indent="-285750">
              <a:buFont typeface="Wingdings" panose="05000000000000000000" pitchFamily="2" charset="2"/>
              <a:buChar char="§"/>
            </a:pPr>
            <a:r>
              <a:rPr lang="uk-UA" sz="1800" b="1" dirty="0">
                <a:solidFill>
                  <a:srgbClr val="182947"/>
                </a:solidFill>
                <a:latin typeface="Montserrat Light" panose="00000400000000000000" pitchFamily="2" charset="-52"/>
              </a:rPr>
              <a:t>Ювенальними поліцейськими</a:t>
            </a:r>
          </a:p>
        </p:txBody>
      </p:sp>
      <p:sp>
        <p:nvSpPr>
          <p:cNvPr id="71" name="TextBox 70"/>
          <p:cNvSpPr txBox="1"/>
          <p:nvPr/>
        </p:nvSpPr>
        <p:spPr>
          <a:xfrm>
            <a:off x="668690" y="4812232"/>
            <a:ext cx="4595110" cy="1200329"/>
          </a:xfrm>
          <a:prstGeom prst="rect">
            <a:avLst/>
          </a:prstGeom>
          <a:noFill/>
        </p:spPr>
        <p:txBody>
          <a:bodyPr wrap="square" rtlCol="0">
            <a:spAutoFit/>
          </a:bodyPr>
          <a:lstStyle/>
          <a:p>
            <a:pPr marL="342900" indent="-342900">
              <a:buFont typeface="Wingdings" panose="05000000000000000000" pitchFamily="2" charset="2"/>
              <a:buChar char="§"/>
            </a:pPr>
            <a:r>
              <a:rPr lang="uk-UA" sz="1800" b="1" dirty="0">
                <a:solidFill>
                  <a:srgbClr val="182947"/>
                </a:solidFill>
                <a:latin typeface="Montserrat Light" panose="00000400000000000000" pitchFamily="2" charset="-52"/>
              </a:rPr>
              <a:t>Візити</a:t>
            </a:r>
          </a:p>
          <a:p>
            <a:pPr marL="342900" indent="-342900">
              <a:buFont typeface="Wingdings" panose="05000000000000000000" pitchFamily="2" charset="2"/>
              <a:buChar char="§"/>
            </a:pPr>
            <a:r>
              <a:rPr lang="uk-UA" sz="1800" b="1" dirty="0">
                <a:solidFill>
                  <a:srgbClr val="182947"/>
                </a:solidFill>
                <a:latin typeface="Montserrat Light" panose="00000400000000000000" pitchFamily="2" charset="-52"/>
              </a:rPr>
              <a:t>Профілактичні бесіди</a:t>
            </a:r>
          </a:p>
          <a:p>
            <a:pPr marL="342900" indent="-342900">
              <a:buFont typeface="Wingdings" panose="05000000000000000000" pitchFamily="2" charset="2"/>
              <a:buChar char="§"/>
            </a:pPr>
            <a:r>
              <a:rPr lang="uk-UA" sz="1800" b="1" dirty="0">
                <a:solidFill>
                  <a:srgbClr val="182947"/>
                </a:solidFill>
                <a:latin typeface="Montserrat Light" panose="00000400000000000000" pitchFamily="2" charset="-52"/>
              </a:rPr>
              <a:t>Консультації з психологами</a:t>
            </a:r>
          </a:p>
          <a:p>
            <a:pPr marL="342900" indent="-342900">
              <a:buFont typeface="Wingdings" panose="05000000000000000000" pitchFamily="2" charset="2"/>
              <a:buChar char="§"/>
            </a:pPr>
            <a:r>
              <a:rPr lang="uk-UA" sz="1800" b="1" dirty="0">
                <a:solidFill>
                  <a:srgbClr val="182947"/>
                </a:solidFill>
                <a:latin typeface="Montserrat Light" panose="00000400000000000000" pitchFamily="2" charset="-52"/>
              </a:rPr>
              <a:t>Обстеження побутових умов</a:t>
            </a:r>
          </a:p>
        </p:txBody>
      </p:sp>
      <p:pic>
        <p:nvPicPr>
          <p:cNvPr id="72" name="Google Shape;178;p7"/>
          <p:cNvPicPr preferRelativeResize="0"/>
          <p:nvPr/>
        </p:nvPicPr>
        <p:blipFill rotWithShape="1">
          <a:blip r:embed="rId5">
            <a:alphaModFix/>
          </a:blip>
          <a:srcRect/>
          <a:stretch/>
        </p:blipFill>
        <p:spPr>
          <a:xfrm>
            <a:off x="587841" y="3772012"/>
            <a:ext cx="919941" cy="963117"/>
          </a:xfrm>
          <a:prstGeom prst="rect">
            <a:avLst/>
          </a:prstGeom>
          <a:noFill/>
          <a:ln>
            <a:noFill/>
          </a:ln>
        </p:spPr>
      </p:pic>
      <p:pic>
        <p:nvPicPr>
          <p:cNvPr id="74" name="Google Shape;160;p6"/>
          <p:cNvPicPr preferRelativeResize="0"/>
          <p:nvPr/>
        </p:nvPicPr>
        <p:blipFill rotWithShape="1">
          <a:blip r:embed="rId6">
            <a:alphaModFix/>
          </a:blip>
          <a:srcRect/>
          <a:stretch/>
        </p:blipFill>
        <p:spPr>
          <a:xfrm>
            <a:off x="6812802" y="3824992"/>
            <a:ext cx="659254" cy="705246"/>
          </a:xfrm>
          <a:prstGeom prst="rect">
            <a:avLst/>
          </a:prstGeom>
          <a:noFill/>
          <a:ln>
            <a:noFill/>
          </a:ln>
        </p:spPr>
      </p:pic>
      <p:sp>
        <p:nvSpPr>
          <p:cNvPr id="8" name="Прямоугольник 7"/>
          <p:cNvSpPr/>
          <p:nvPr/>
        </p:nvSpPr>
        <p:spPr>
          <a:xfrm>
            <a:off x="7487050" y="3977560"/>
            <a:ext cx="3759362" cy="400110"/>
          </a:xfrm>
          <a:prstGeom prst="rect">
            <a:avLst/>
          </a:prstGeom>
        </p:spPr>
        <p:txBody>
          <a:bodyPr wrap="none">
            <a:spAutoFit/>
          </a:bodyPr>
          <a:lstStyle/>
          <a:p>
            <a:r>
              <a:rPr lang="uk-UA" sz="2000" b="1" u="sng" dirty="0">
                <a:solidFill>
                  <a:srgbClr val="182947"/>
                </a:solidFill>
                <a:latin typeface="Montserrat Medium" pitchFamily="2" charset="-52"/>
              </a:rPr>
              <a:t>Співпраця по напрямку із:</a:t>
            </a:r>
          </a:p>
        </p:txBody>
      </p:sp>
    </p:spTree>
    <p:extLst>
      <p:ext uri="{BB962C8B-B14F-4D97-AF65-F5344CB8AC3E}">
        <p14:creationId xmlns:p14="http://schemas.microsoft.com/office/powerpoint/2010/main" val="3667467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90" name="Google Shape;90;p1"/>
          <p:cNvSpPr txBox="1"/>
          <p:nvPr/>
        </p:nvSpPr>
        <p:spPr>
          <a:xfrm>
            <a:off x="3687724" y="4498867"/>
            <a:ext cx="4816549" cy="70784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uk-UA" sz="4000" dirty="0">
                <a:solidFill>
                  <a:srgbClr val="182947"/>
                </a:solidFill>
                <a:latin typeface="Montserrat SemiBold" panose="00000700000000000000" pitchFamily="2" charset="-52"/>
              </a:rPr>
              <a:t>з</a:t>
            </a:r>
            <a:r>
              <a:rPr lang="uk-UA" sz="4000" b="0" i="0" u="none" strike="noStrike" cap="none" dirty="0">
                <a:solidFill>
                  <a:srgbClr val="182947"/>
                </a:solidFill>
                <a:latin typeface="Montserrat SemiBold" panose="00000700000000000000" pitchFamily="2" charset="-52"/>
                <a:sym typeface="Arial"/>
              </a:rPr>
              <a:t>а 2024 рік</a:t>
            </a:r>
            <a:endParaRPr sz="2000" dirty="0">
              <a:latin typeface="Montserrat SemiBold" panose="00000700000000000000" pitchFamily="2" charset="-52"/>
            </a:endParaRPr>
          </a:p>
        </p:txBody>
      </p:sp>
      <p:pic>
        <p:nvPicPr>
          <p:cNvPr id="9" name="Google Shape;93;p1"/>
          <p:cNvPicPr preferRelativeResize="0"/>
          <p:nvPr/>
        </p:nvPicPr>
        <p:blipFill rotWithShape="1">
          <a:blip r:embed="rId3">
            <a:alphaModFix/>
          </a:blip>
          <a:srcRect/>
          <a:stretch/>
        </p:blipFill>
        <p:spPr>
          <a:xfrm>
            <a:off x="-961034" y="-154205"/>
            <a:ext cx="3807516" cy="3195118"/>
          </a:xfrm>
          <a:prstGeom prst="rect">
            <a:avLst/>
          </a:prstGeom>
          <a:noFill/>
          <a:ln>
            <a:noFill/>
          </a:ln>
        </p:spPr>
      </p:pic>
      <p:sp>
        <p:nvSpPr>
          <p:cNvPr id="4" name="Скругленный прямоугольник 3"/>
          <p:cNvSpPr/>
          <p:nvPr/>
        </p:nvSpPr>
        <p:spPr>
          <a:xfrm>
            <a:off x="3687725" y="3429000"/>
            <a:ext cx="4816549" cy="776178"/>
          </a:xfrm>
          <a:prstGeom prst="roundRect">
            <a:avLst/>
          </a:prstGeom>
          <a:solidFill>
            <a:srgbClr val="182947"/>
          </a:solidFill>
          <a:ln w="28575">
            <a:solidFill>
              <a:srgbClr val="1829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5" name="TextBox 4"/>
          <p:cNvSpPr txBox="1"/>
          <p:nvPr/>
        </p:nvSpPr>
        <p:spPr>
          <a:xfrm>
            <a:off x="5386510" y="3463146"/>
            <a:ext cx="1418978" cy="707886"/>
          </a:xfrm>
          <a:prstGeom prst="rect">
            <a:avLst/>
          </a:prstGeom>
          <a:noFill/>
        </p:spPr>
        <p:txBody>
          <a:bodyPr wrap="none" rtlCol="0">
            <a:spAutoFit/>
          </a:bodyPr>
          <a:lstStyle/>
          <a:p>
            <a:r>
              <a:rPr lang="uk-UA" sz="4000" dirty="0">
                <a:solidFill>
                  <a:schemeClr val="bg1"/>
                </a:solidFill>
                <a:latin typeface="Montserrat ExtraBold" pitchFamily="2" charset="-52"/>
              </a:rPr>
              <a:t>ЗВІТ</a:t>
            </a:r>
          </a:p>
        </p:txBody>
      </p:sp>
      <p:sp>
        <p:nvSpPr>
          <p:cNvPr id="6" name="TextBox 5"/>
          <p:cNvSpPr txBox="1"/>
          <p:nvPr/>
        </p:nvSpPr>
        <p:spPr>
          <a:xfrm>
            <a:off x="1642349" y="642157"/>
            <a:ext cx="4681090" cy="523220"/>
          </a:xfrm>
          <a:prstGeom prst="rect">
            <a:avLst/>
          </a:prstGeom>
          <a:noFill/>
        </p:spPr>
        <p:txBody>
          <a:bodyPr wrap="none" rtlCol="0">
            <a:spAutoFit/>
          </a:bodyPr>
          <a:lstStyle/>
          <a:p>
            <a:r>
              <a:rPr lang="uk-UA" sz="2800" dirty="0">
                <a:solidFill>
                  <a:srgbClr val="FF0000"/>
                </a:solidFill>
                <a:latin typeface="Montserrat SemiBold" pitchFamily="2" charset="-52"/>
              </a:rPr>
              <a:t>БУЧАНСЬКА</a:t>
            </a:r>
            <a:r>
              <a:rPr lang="uk-UA" sz="2800" dirty="0">
                <a:solidFill>
                  <a:schemeClr val="bg1"/>
                </a:solidFill>
                <a:latin typeface="Montserrat SemiBold" pitchFamily="2" charset="-52"/>
              </a:rPr>
              <a:t> ГРОМАДИ</a:t>
            </a:r>
          </a:p>
        </p:txBody>
      </p:sp>
      <p:pic>
        <p:nvPicPr>
          <p:cNvPr id="2" name="Рисунок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Google Shape;93;p1"/>
          <p:cNvPicPr preferRelativeResize="0"/>
          <p:nvPr/>
        </p:nvPicPr>
        <p:blipFill rotWithShape="1">
          <a:blip r:embed="rId3">
            <a:alphaModFix/>
          </a:blip>
          <a:srcRect/>
          <a:stretch/>
        </p:blipFill>
        <p:spPr>
          <a:xfrm>
            <a:off x="-984617" y="-132362"/>
            <a:ext cx="3807516" cy="3195118"/>
          </a:xfrm>
          <a:prstGeom prst="rect">
            <a:avLst/>
          </a:prstGeom>
          <a:noFill/>
          <a:ln>
            <a:noFill/>
          </a:ln>
        </p:spPr>
      </p:pic>
      <p:sp>
        <p:nvSpPr>
          <p:cNvPr id="11" name="Скругленный прямоугольник 10"/>
          <p:cNvSpPr/>
          <p:nvPr/>
        </p:nvSpPr>
        <p:spPr>
          <a:xfrm>
            <a:off x="1602680" y="526652"/>
            <a:ext cx="4221177" cy="725839"/>
          </a:xfrm>
          <a:prstGeom prst="roundRect">
            <a:avLst>
              <a:gd name="adj" fmla="val 50000"/>
            </a:avLst>
          </a:prstGeom>
          <a:solidFill>
            <a:srgbClr val="182947"/>
          </a:solidFill>
          <a:ln w="28575">
            <a:solidFill>
              <a:srgbClr val="1829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12" name="TextBox 11"/>
          <p:cNvSpPr txBox="1"/>
          <p:nvPr/>
        </p:nvSpPr>
        <p:spPr>
          <a:xfrm>
            <a:off x="2059406" y="614506"/>
            <a:ext cx="3373039" cy="523220"/>
          </a:xfrm>
          <a:prstGeom prst="rect">
            <a:avLst/>
          </a:prstGeom>
          <a:noFill/>
        </p:spPr>
        <p:txBody>
          <a:bodyPr wrap="none" rtlCol="0">
            <a:spAutoFit/>
          </a:bodyPr>
          <a:lstStyle/>
          <a:p>
            <a:r>
              <a:rPr lang="uk-UA" sz="2800" dirty="0">
                <a:solidFill>
                  <a:schemeClr val="bg1"/>
                </a:solidFill>
                <a:latin typeface="Montserrat SemiBold" pitchFamily="2" charset="-52"/>
              </a:rPr>
              <a:t>ПРОФІЛАКТИКА</a:t>
            </a:r>
          </a:p>
        </p:txBody>
      </p:sp>
      <p:sp>
        <p:nvSpPr>
          <p:cNvPr id="43" name="Скругленный прямоугольник 42"/>
          <p:cNvSpPr/>
          <p:nvPr/>
        </p:nvSpPr>
        <p:spPr>
          <a:xfrm>
            <a:off x="6096001" y="526651"/>
            <a:ext cx="3980909" cy="725840"/>
          </a:xfrm>
          <a:prstGeom prst="roundRect">
            <a:avLst>
              <a:gd name="adj" fmla="val 50000"/>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44" name="Google Shape;100;p2"/>
          <p:cNvSpPr txBox="1"/>
          <p:nvPr/>
        </p:nvSpPr>
        <p:spPr>
          <a:xfrm>
            <a:off x="6332933" y="658759"/>
            <a:ext cx="4444469"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2400" b="1" dirty="0">
                <a:solidFill>
                  <a:srgbClr val="FFC000"/>
                </a:solidFill>
                <a:latin typeface="Montserrat Medium" panose="00000600000000000000" pitchFamily="2" charset="-52"/>
                <a:ea typeface="Proxima Nova"/>
                <a:cs typeface="Proxima Nova"/>
                <a:sym typeface="Proxima Nova"/>
              </a:rPr>
              <a:t>ЗАХИСТ ПРАВ ДІТЕЙ</a:t>
            </a:r>
            <a:endParaRPr sz="2400" b="1" dirty="0">
              <a:solidFill>
                <a:srgbClr val="FFC000"/>
              </a:solidFill>
              <a:latin typeface="Montserrat Medium" panose="00000600000000000000" pitchFamily="2" charset="-52"/>
              <a:ea typeface="Proxima Nova"/>
              <a:cs typeface="Proxima Nova"/>
              <a:sym typeface="Proxima Nova"/>
            </a:endParaRPr>
          </a:p>
        </p:txBody>
      </p:sp>
      <p:grpSp>
        <p:nvGrpSpPr>
          <p:cNvPr id="3" name="Группа 2"/>
          <p:cNvGrpSpPr/>
          <p:nvPr/>
        </p:nvGrpSpPr>
        <p:grpSpPr>
          <a:xfrm>
            <a:off x="1363843" y="1827147"/>
            <a:ext cx="9635713" cy="1601852"/>
            <a:chOff x="1211443" y="1807534"/>
            <a:chExt cx="9635713" cy="1916466"/>
          </a:xfrm>
        </p:grpSpPr>
        <p:pic>
          <p:nvPicPr>
            <p:cNvPr id="24" name="Рисунок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40361" y="1847917"/>
              <a:ext cx="658389" cy="658389"/>
            </a:xfrm>
            <a:prstGeom prst="rect">
              <a:avLst/>
            </a:prstGeom>
          </p:spPr>
        </p:pic>
        <p:sp>
          <p:nvSpPr>
            <p:cNvPr id="25" name="Google Shape;188;p7"/>
            <p:cNvSpPr txBox="1"/>
            <p:nvPr/>
          </p:nvSpPr>
          <p:spPr>
            <a:xfrm>
              <a:off x="1292294" y="2530534"/>
              <a:ext cx="1928482"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800" dirty="0">
                  <a:solidFill>
                    <a:srgbClr val="182947"/>
                  </a:solidFill>
                  <a:latin typeface="Montserrat SemiBold" panose="00000700000000000000" pitchFamily="2" charset="-52"/>
                  <a:ea typeface="Proxima Nova"/>
                  <a:cs typeface="Proxima Nova"/>
                  <a:sym typeface="Proxima Nova"/>
                </a:rPr>
                <a:t>Дошкільні НЗ</a:t>
              </a:r>
              <a:endParaRPr sz="1800" dirty="0">
                <a:solidFill>
                  <a:srgbClr val="182947"/>
                </a:solidFill>
                <a:latin typeface="Montserrat SemiBold" panose="00000700000000000000" pitchFamily="2" charset="-52"/>
                <a:ea typeface="Proxima Nova"/>
                <a:cs typeface="Proxima Nova"/>
                <a:sym typeface="Proxima Nova"/>
              </a:endParaRPr>
            </a:p>
          </p:txBody>
        </p:sp>
        <p:sp>
          <p:nvSpPr>
            <p:cNvPr id="26" name="Google Shape;189;p7"/>
            <p:cNvSpPr/>
            <p:nvPr/>
          </p:nvSpPr>
          <p:spPr>
            <a:xfrm>
              <a:off x="4810332" y="2537780"/>
              <a:ext cx="2584346"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800" dirty="0">
                  <a:solidFill>
                    <a:srgbClr val="182947"/>
                  </a:solidFill>
                  <a:latin typeface="Montserrat SemiBold" panose="00000700000000000000" pitchFamily="2" charset="-52"/>
                  <a:ea typeface="Proxima Nova"/>
                  <a:cs typeface="Proxima Nova"/>
                  <a:sym typeface="Proxima Nova"/>
                </a:rPr>
                <a:t>Загальноосвітні НЗ</a:t>
              </a:r>
              <a:endParaRPr sz="1800" dirty="0">
                <a:solidFill>
                  <a:srgbClr val="182947"/>
                </a:solidFill>
                <a:latin typeface="Montserrat SemiBold" panose="00000700000000000000" pitchFamily="2" charset="-52"/>
                <a:ea typeface="Proxima Nova"/>
                <a:cs typeface="Proxima Nova"/>
                <a:sym typeface="Proxima Nova"/>
              </a:endParaRPr>
            </a:p>
          </p:txBody>
        </p:sp>
        <p:pic>
          <p:nvPicPr>
            <p:cNvPr id="27" name="Рисунок 2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00104" y="1807534"/>
              <a:ext cx="658389" cy="658389"/>
            </a:xfrm>
            <a:prstGeom prst="rect">
              <a:avLst/>
            </a:prstGeom>
          </p:spPr>
        </p:pic>
        <p:pic>
          <p:nvPicPr>
            <p:cNvPr id="28" name="Рисунок 2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16987" y="1832537"/>
              <a:ext cx="658389" cy="658389"/>
            </a:xfrm>
            <a:prstGeom prst="rect">
              <a:avLst/>
            </a:prstGeom>
          </p:spPr>
        </p:pic>
        <p:sp>
          <p:nvSpPr>
            <p:cNvPr id="30" name="Google Shape;189;p7"/>
            <p:cNvSpPr/>
            <p:nvPr/>
          </p:nvSpPr>
          <p:spPr>
            <a:xfrm>
              <a:off x="9458965" y="2497736"/>
              <a:ext cx="860155"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800" dirty="0">
                  <a:solidFill>
                    <a:srgbClr val="182947"/>
                  </a:solidFill>
                  <a:latin typeface="Montserrat SemiBold" panose="00000700000000000000" pitchFamily="2" charset="-52"/>
                  <a:ea typeface="Proxima Nova"/>
                  <a:cs typeface="Proxima Nova"/>
                  <a:sym typeface="Proxima Nova"/>
                </a:rPr>
                <a:t>Інше</a:t>
              </a:r>
              <a:endParaRPr sz="1800" dirty="0">
                <a:solidFill>
                  <a:srgbClr val="182947"/>
                </a:solidFill>
                <a:latin typeface="Montserrat SemiBold" panose="00000700000000000000" pitchFamily="2" charset="-52"/>
                <a:ea typeface="Proxima Nova"/>
                <a:cs typeface="Proxima Nova"/>
                <a:sym typeface="Proxima Nova"/>
              </a:endParaRPr>
            </a:p>
          </p:txBody>
        </p:sp>
        <p:grpSp>
          <p:nvGrpSpPr>
            <p:cNvPr id="31" name="Группа 30"/>
            <p:cNvGrpSpPr/>
            <p:nvPr/>
          </p:nvGrpSpPr>
          <p:grpSpPr>
            <a:xfrm>
              <a:off x="1211443" y="2950726"/>
              <a:ext cx="1916224" cy="773274"/>
              <a:chOff x="7432589" y="1930730"/>
              <a:chExt cx="1916224" cy="773274"/>
            </a:xfrm>
          </p:grpSpPr>
          <p:sp>
            <p:nvSpPr>
              <p:cNvPr id="32" name="Скругленный прямоугольник 31"/>
              <p:cNvSpPr/>
              <p:nvPr/>
            </p:nvSpPr>
            <p:spPr>
              <a:xfrm>
                <a:off x="7432589" y="1958538"/>
                <a:ext cx="1916224" cy="725839"/>
              </a:xfrm>
              <a:prstGeom prst="roundRect">
                <a:avLst>
                  <a:gd name="adj" fmla="val 50000"/>
                </a:avLst>
              </a:prstGeom>
              <a:solidFill>
                <a:srgbClr val="182947"/>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33" name="TextBox 32"/>
              <p:cNvSpPr txBox="1"/>
              <p:nvPr/>
            </p:nvSpPr>
            <p:spPr>
              <a:xfrm>
                <a:off x="8201403" y="1930730"/>
                <a:ext cx="372218" cy="773274"/>
              </a:xfrm>
              <a:prstGeom prst="rect">
                <a:avLst/>
              </a:prstGeom>
              <a:noFill/>
              <a:ln>
                <a:noFill/>
              </a:ln>
            </p:spPr>
            <p:txBody>
              <a:bodyPr wrap="none" rtlCol="0">
                <a:spAutoFit/>
              </a:bodyPr>
              <a:lstStyle/>
              <a:p>
                <a:r>
                  <a:rPr lang="uk-UA" sz="3600" dirty="0">
                    <a:solidFill>
                      <a:schemeClr val="bg1"/>
                    </a:solidFill>
                    <a:latin typeface="Montserrat ExtraBold" pitchFamily="2" charset="-52"/>
                  </a:rPr>
                  <a:t>1</a:t>
                </a:r>
              </a:p>
            </p:txBody>
          </p:sp>
        </p:grpSp>
        <p:grpSp>
          <p:nvGrpSpPr>
            <p:cNvPr id="34" name="Группа 33"/>
            <p:cNvGrpSpPr/>
            <p:nvPr/>
          </p:nvGrpSpPr>
          <p:grpSpPr>
            <a:xfrm>
              <a:off x="5071187" y="2930301"/>
              <a:ext cx="1916224" cy="775332"/>
              <a:chOff x="7432589" y="1909045"/>
              <a:chExt cx="1916224" cy="775332"/>
            </a:xfrm>
          </p:grpSpPr>
          <p:sp>
            <p:nvSpPr>
              <p:cNvPr id="35" name="Скругленный прямоугольник 34"/>
              <p:cNvSpPr/>
              <p:nvPr/>
            </p:nvSpPr>
            <p:spPr>
              <a:xfrm>
                <a:off x="7432589" y="1958538"/>
                <a:ext cx="1916224" cy="725839"/>
              </a:xfrm>
              <a:prstGeom prst="roundRect">
                <a:avLst>
                  <a:gd name="adj" fmla="val 50000"/>
                </a:avLst>
              </a:prstGeom>
              <a:solidFill>
                <a:srgbClr val="182947"/>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36" name="TextBox 35"/>
              <p:cNvSpPr txBox="1"/>
              <p:nvPr/>
            </p:nvSpPr>
            <p:spPr>
              <a:xfrm>
                <a:off x="8216393" y="1909045"/>
                <a:ext cx="463588" cy="773274"/>
              </a:xfrm>
              <a:prstGeom prst="rect">
                <a:avLst/>
              </a:prstGeom>
              <a:noFill/>
              <a:ln>
                <a:noFill/>
              </a:ln>
            </p:spPr>
            <p:txBody>
              <a:bodyPr wrap="none" rtlCol="0">
                <a:spAutoFit/>
              </a:bodyPr>
              <a:lstStyle/>
              <a:p>
                <a:r>
                  <a:rPr lang="uk-UA" sz="3600" dirty="0">
                    <a:solidFill>
                      <a:schemeClr val="bg1"/>
                    </a:solidFill>
                    <a:latin typeface="Montserrat ExtraBold" pitchFamily="2" charset="-52"/>
                  </a:rPr>
                  <a:t>3</a:t>
                </a:r>
              </a:p>
            </p:txBody>
          </p:sp>
        </p:grpSp>
        <p:grpSp>
          <p:nvGrpSpPr>
            <p:cNvPr id="37" name="Группа 36"/>
            <p:cNvGrpSpPr/>
            <p:nvPr/>
          </p:nvGrpSpPr>
          <p:grpSpPr>
            <a:xfrm>
              <a:off x="8930932" y="2950725"/>
              <a:ext cx="1916224" cy="773274"/>
              <a:chOff x="7432589" y="1930729"/>
              <a:chExt cx="1916224" cy="773274"/>
            </a:xfrm>
          </p:grpSpPr>
          <p:sp>
            <p:nvSpPr>
              <p:cNvPr id="38" name="Скругленный прямоугольник 37"/>
              <p:cNvSpPr/>
              <p:nvPr/>
            </p:nvSpPr>
            <p:spPr>
              <a:xfrm>
                <a:off x="7432589" y="1958538"/>
                <a:ext cx="1916224" cy="725839"/>
              </a:xfrm>
              <a:prstGeom prst="roundRect">
                <a:avLst>
                  <a:gd name="adj" fmla="val 50000"/>
                </a:avLst>
              </a:prstGeom>
              <a:solidFill>
                <a:srgbClr val="182947"/>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40" name="TextBox 39"/>
              <p:cNvSpPr txBox="1"/>
              <p:nvPr/>
            </p:nvSpPr>
            <p:spPr>
              <a:xfrm>
                <a:off x="8140470" y="1930729"/>
                <a:ext cx="500458" cy="773274"/>
              </a:xfrm>
              <a:prstGeom prst="rect">
                <a:avLst/>
              </a:prstGeom>
              <a:noFill/>
              <a:ln>
                <a:noFill/>
              </a:ln>
            </p:spPr>
            <p:txBody>
              <a:bodyPr wrap="none" rtlCol="0">
                <a:spAutoFit/>
              </a:bodyPr>
              <a:lstStyle/>
              <a:p>
                <a:r>
                  <a:rPr lang="uk-UA" sz="3600" dirty="0">
                    <a:solidFill>
                      <a:schemeClr val="bg1"/>
                    </a:solidFill>
                    <a:latin typeface="Montserrat ExtraBold" pitchFamily="2" charset="-52"/>
                  </a:rPr>
                  <a:t>0</a:t>
                </a:r>
              </a:p>
            </p:txBody>
          </p:sp>
        </p:grpSp>
      </p:grpSp>
      <p:sp>
        <p:nvSpPr>
          <p:cNvPr id="42" name="TextBox 41"/>
          <p:cNvSpPr txBox="1"/>
          <p:nvPr/>
        </p:nvSpPr>
        <p:spPr>
          <a:xfrm>
            <a:off x="894125" y="4587715"/>
            <a:ext cx="5229755" cy="1200329"/>
          </a:xfrm>
          <a:prstGeom prst="rect">
            <a:avLst/>
          </a:prstGeom>
          <a:noFill/>
        </p:spPr>
        <p:txBody>
          <a:bodyPr wrap="square" rtlCol="0">
            <a:spAutoFit/>
          </a:bodyPr>
          <a:lstStyle/>
          <a:p>
            <a:pPr marL="342900" indent="-342900">
              <a:buFont typeface="Wingdings" panose="05000000000000000000" pitchFamily="2" charset="2"/>
              <a:buChar char="§"/>
            </a:pPr>
            <a:r>
              <a:rPr lang="uk-UA" sz="1800" b="1" dirty="0">
                <a:solidFill>
                  <a:srgbClr val="182947"/>
                </a:solidFill>
                <a:latin typeface="Montserrat Light" panose="00000400000000000000" pitchFamily="2" charset="-52"/>
              </a:rPr>
              <a:t>Безпека дорожнього руху</a:t>
            </a:r>
          </a:p>
          <a:p>
            <a:pPr marL="342900" indent="-342900">
              <a:buFont typeface="Wingdings" panose="05000000000000000000" pitchFamily="2" charset="2"/>
              <a:buChar char="§"/>
            </a:pPr>
            <a:r>
              <a:rPr lang="uk-UA" sz="1800" b="1" dirty="0">
                <a:solidFill>
                  <a:srgbClr val="182947"/>
                </a:solidFill>
                <a:latin typeface="Montserrat Light" panose="00000400000000000000" pitchFamily="2" charset="-52"/>
              </a:rPr>
              <a:t>Правила поводження на водоймищах</a:t>
            </a:r>
          </a:p>
          <a:p>
            <a:pPr marL="342900" indent="-342900">
              <a:buFont typeface="Wingdings" panose="05000000000000000000" pitchFamily="2" charset="2"/>
              <a:buChar char="§"/>
            </a:pPr>
            <a:r>
              <a:rPr lang="uk-UA" sz="1800" b="1" dirty="0" err="1">
                <a:solidFill>
                  <a:srgbClr val="182947"/>
                </a:solidFill>
                <a:latin typeface="Montserrat Light" panose="00000400000000000000" pitchFamily="2" charset="-52"/>
              </a:rPr>
              <a:t>Інтернетбезпека</a:t>
            </a:r>
            <a:endParaRPr lang="uk-UA" sz="1800" b="1" dirty="0">
              <a:solidFill>
                <a:srgbClr val="182947"/>
              </a:solidFill>
              <a:latin typeface="Montserrat Light" panose="00000400000000000000" pitchFamily="2" charset="-52"/>
            </a:endParaRPr>
          </a:p>
          <a:p>
            <a:pPr marL="342900" indent="-342900">
              <a:buFont typeface="Wingdings" panose="05000000000000000000" pitchFamily="2" charset="2"/>
              <a:buChar char="§"/>
            </a:pPr>
            <a:r>
              <a:rPr lang="uk-UA" sz="1800" b="1" dirty="0" err="1">
                <a:solidFill>
                  <a:srgbClr val="182947"/>
                </a:solidFill>
                <a:latin typeface="Montserrat Light" panose="00000400000000000000" pitchFamily="2" charset="-52"/>
              </a:rPr>
              <a:t>Булінг</a:t>
            </a:r>
            <a:endParaRPr lang="uk-UA" sz="1800" b="1" dirty="0">
              <a:solidFill>
                <a:srgbClr val="182947"/>
              </a:solidFill>
              <a:latin typeface="Montserrat Light" panose="00000400000000000000" pitchFamily="2" charset="-52"/>
            </a:endParaRPr>
          </a:p>
        </p:txBody>
      </p:sp>
      <p:sp>
        <p:nvSpPr>
          <p:cNvPr id="7" name="Прямоугольник 6"/>
          <p:cNvSpPr/>
          <p:nvPr/>
        </p:nvSpPr>
        <p:spPr>
          <a:xfrm>
            <a:off x="6616189" y="4535373"/>
            <a:ext cx="5290457" cy="1754326"/>
          </a:xfrm>
          <a:prstGeom prst="rect">
            <a:avLst/>
          </a:prstGeom>
        </p:spPr>
        <p:txBody>
          <a:bodyPr wrap="square">
            <a:spAutoFit/>
          </a:bodyPr>
          <a:lstStyle/>
          <a:p>
            <a:pPr marL="342900" indent="-342900">
              <a:buFont typeface="Wingdings" panose="05000000000000000000" pitchFamily="2" charset="2"/>
              <a:buChar char="§"/>
            </a:pPr>
            <a:r>
              <a:rPr lang="uk-UA" sz="1800" b="1" dirty="0">
                <a:solidFill>
                  <a:srgbClr val="182947"/>
                </a:solidFill>
                <a:latin typeface="Montserrat Light" panose="00000400000000000000" pitchFamily="2" charset="-52"/>
              </a:rPr>
              <a:t>Попередження домашнього насильства</a:t>
            </a:r>
          </a:p>
          <a:p>
            <a:pPr marL="342900" indent="-342900">
              <a:buFont typeface="Wingdings" panose="05000000000000000000" pitchFamily="2" charset="2"/>
              <a:buChar char="§"/>
            </a:pPr>
            <a:r>
              <a:rPr lang="uk-UA" sz="1800" b="1" dirty="0">
                <a:solidFill>
                  <a:srgbClr val="182947"/>
                </a:solidFill>
                <a:latin typeface="Montserrat Light" panose="00000400000000000000" pitchFamily="2" charset="-52"/>
              </a:rPr>
              <a:t>Профілактика правопорушень у дитячому середовищі</a:t>
            </a:r>
          </a:p>
          <a:p>
            <a:pPr marL="342900" indent="-342900">
              <a:buFont typeface="Wingdings" panose="05000000000000000000" pitchFamily="2" charset="2"/>
              <a:buChar char="§"/>
            </a:pPr>
            <a:r>
              <a:rPr lang="uk-UA" sz="1800" b="1" dirty="0">
                <a:solidFill>
                  <a:srgbClr val="182947"/>
                </a:solidFill>
                <a:latin typeface="Montserrat Light" panose="00000400000000000000" pitchFamily="2" charset="-52"/>
              </a:rPr>
              <a:t>Правила поводження із мінно-вибуховими об’єктами</a:t>
            </a:r>
          </a:p>
        </p:txBody>
      </p:sp>
      <p:sp>
        <p:nvSpPr>
          <p:cNvPr id="39" name="TextBox 38"/>
          <p:cNvSpPr txBox="1"/>
          <p:nvPr/>
        </p:nvSpPr>
        <p:spPr>
          <a:xfrm>
            <a:off x="4303088" y="3703949"/>
            <a:ext cx="3903633" cy="461665"/>
          </a:xfrm>
          <a:prstGeom prst="rect">
            <a:avLst/>
          </a:prstGeom>
          <a:noFill/>
        </p:spPr>
        <p:txBody>
          <a:bodyPr wrap="none" rtlCol="0">
            <a:spAutoFit/>
          </a:bodyPr>
          <a:lstStyle/>
          <a:p>
            <a:r>
              <a:rPr lang="uk-UA" sz="2400" b="1" u="sng" dirty="0">
                <a:solidFill>
                  <a:srgbClr val="182947"/>
                </a:solidFill>
                <a:latin typeface="Montserrat Medium" pitchFamily="2" charset="-52"/>
              </a:rPr>
              <a:t>Говорили на такі теми:</a:t>
            </a:r>
          </a:p>
        </p:txBody>
      </p:sp>
    </p:spTree>
    <p:extLst>
      <p:ext uri="{BB962C8B-B14F-4D97-AF65-F5344CB8AC3E}">
        <p14:creationId xmlns:p14="http://schemas.microsoft.com/office/powerpoint/2010/main" val="16302702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90" name="Google Shape;90;p1"/>
          <p:cNvSpPr txBox="1"/>
          <p:nvPr/>
        </p:nvSpPr>
        <p:spPr>
          <a:xfrm>
            <a:off x="3687724" y="4498867"/>
            <a:ext cx="4816549" cy="70784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uk-UA" sz="4000" dirty="0">
                <a:solidFill>
                  <a:srgbClr val="182947"/>
                </a:solidFill>
                <a:latin typeface="Montserrat SemiBold" panose="00000700000000000000" pitchFamily="2" charset="-52"/>
              </a:rPr>
              <a:t>з</a:t>
            </a:r>
            <a:r>
              <a:rPr lang="uk-UA" sz="4000" b="0" i="0" u="none" strike="noStrike" cap="none" dirty="0">
                <a:solidFill>
                  <a:srgbClr val="182947"/>
                </a:solidFill>
                <a:latin typeface="Montserrat SemiBold" panose="00000700000000000000" pitchFamily="2" charset="-52"/>
                <a:sym typeface="Arial"/>
              </a:rPr>
              <a:t>а 2024 рік</a:t>
            </a:r>
            <a:endParaRPr sz="2000" dirty="0">
              <a:latin typeface="Montserrat SemiBold" panose="00000700000000000000" pitchFamily="2" charset="-52"/>
            </a:endParaRPr>
          </a:p>
        </p:txBody>
      </p:sp>
      <p:pic>
        <p:nvPicPr>
          <p:cNvPr id="9" name="Google Shape;93;p1"/>
          <p:cNvPicPr preferRelativeResize="0"/>
          <p:nvPr/>
        </p:nvPicPr>
        <p:blipFill rotWithShape="1">
          <a:blip r:embed="rId3">
            <a:alphaModFix/>
          </a:blip>
          <a:srcRect/>
          <a:stretch/>
        </p:blipFill>
        <p:spPr>
          <a:xfrm>
            <a:off x="-961034" y="-154205"/>
            <a:ext cx="3807516" cy="3195118"/>
          </a:xfrm>
          <a:prstGeom prst="rect">
            <a:avLst/>
          </a:prstGeom>
          <a:noFill/>
          <a:ln>
            <a:noFill/>
          </a:ln>
        </p:spPr>
      </p:pic>
      <p:sp>
        <p:nvSpPr>
          <p:cNvPr id="4" name="Скругленный прямоугольник 3"/>
          <p:cNvSpPr/>
          <p:nvPr/>
        </p:nvSpPr>
        <p:spPr>
          <a:xfrm>
            <a:off x="3687725" y="3429000"/>
            <a:ext cx="4816549" cy="776178"/>
          </a:xfrm>
          <a:prstGeom prst="roundRect">
            <a:avLst/>
          </a:prstGeom>
          <a:solidFill>
            <a:srgbClr val="182947"/>
          </a:solidFill>
          <a:ln w="28575">
            <a:solidFill>
              <a:srgbClr val="1829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5" name="TextBox 4"/>
          <p:cNvSpPr txBox="1"/>
          <p:nvPr/>
        </p:nvSpPr>
        <p:spPr>
          <a:xfrm>
            <a:off x="5386510" y="3463146"/>
            <a:ext cx="1418978" cy="707886"/>
          </a:xfrm>
          <a:prstGeom prst="rect">
            <a:avLst/>
          </a:prstGeom>
          <a:noFill/>
        </p:spPr>
        <p:txBody>
          <a:bodyPr wrap="none" rtlCol="0">
            <a:spAutoFit/>
          </a:bodyPr>
          <a:lstStyle/>
          <a:p>
            <a:r>
              <a:rPr lang="uk-UA" sz="4000" dirty="0">
                <a:solidFill>
                  <a:schemeClr val="bg1"/>
                </a:solidFill>
                <a:latin typeface="Montserrat ExtraBold" pitchFamily="2" charset="-52"/>
              </a:rPr>
              <a:t>ЗВІТ</a:t>
            </a:r>
          </a:p>
        </p:txBody>
      </p:sp>
      <p:sp>
        <p:nvSpPr>
          <p:cNvPr id="6" name="TextBox 5"/>
          <p:cNvSpPr txBox="1"/>
          <p:nvPr/>
        </p:nvSpPr>
        <p:spPr>
          <a:xfrm>
            <a:off x="1642349" y="642157"/>
            <a:ext cx="4681090" cy="523220"/>
          </a:xfrm>
          <a:prstGeom prst="rect">
            <a:avLst/>
          </a:prstGeom>
          <a:noFill/>
        </p:spPr>
        <p:txBody>
          <a:bodyPr wrap="none" rtlCol="0">
            <a:spAutoFit/>
          </a:bodyPr>
          <a:lstStyle/>
          <a:p>
            <a:r>
              <a:rPr lang="uk-UA" sz="2800" dirty="0">
                <a:solidFill>
                  <a:srgbClr val="FF0000"/>
                </a:solidFill>
                <a:latin typeface="Montserrat SemiBold" pitchFamily="2" charset="-52"/>
              </a:rPr>
              <a:t>БУЧАНСЬКА</a:t>
            </a:r>
            <a:r>
              <a:rPr lang="uk-UA" sz="2800" dirty="0">
                <a:solidFill>
                  <a:schemeClr val="bg1"/>
                </a:solidFill>
                <a:latin typeface="Montserrat SemiBold" pitchFamily="2" charset="-52"/>
              </a:rPr>
              <a:t> ГРОМАДИ</a:t>
            </a:r>
          </a:p>
        </p:txBody>
      </p:sp>
      <p:pic>
        <p:nvPicPr>
          <p:cNvPr id="2" name="Рисунок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Google Shape;93;p1"/>
          <p:cNvPicPr preferRelativeResize="0"/>
          <p:nvPr/>
        </p:nvPicPr>
        <p:blipFill rotWithShape="1">
          <a:blip r:embed="rId3">
            <a:alphaModFix/>
          </a:blip>
          <a:srcRect/>
          <a:stretch/>
        </p:blipFill>
        <p:spPr>
          <a:xfrm>
            <a:off x="-984617" y="-132362"/>
            <a:ext cx="3807516" cy="3195118"/>
          </a:xfrm>
          <a:prstGeom prst="rect">
            <a:avLst/>
          </a:prstGeom>
          <a:noFill/>
          <a:ln>
            <a:noFill/>
          </a:ln>
        </p:spPr>
      </p:pic>
      <p:sp>
        <p:nvSpPr>
          <p:cNvPr id="11" name="Скругленный прямоугольник 10"/>
          <p:cNvSpPr/>
          <p:nvPr/>
        </p:nvSpPr>
        <p:spPr>
          <a:xfrm>
            <a:off x="1602680" y="526652"/>
            <a:ext cx="4221177" cy="725839"/>
          </a:xfrm>
          <a:prstGeom prst="roundRect">
            <a:avLst>
              <a:gd name="adj" fmla="val 50000"/>
            </a:avLst>
          </a:prstGeom>
          <a:solidFill>
            <a:srgbClr val="182947"/>
          </a:solidFill>
          <a:ln w="28575">
            <a:solidFill>
              <a:srgbClr val="1829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12" name="TextBox 11"/>
          <p:cNvSpPr txBox="1"/>
          <p:nvPr/>
        </p:nvSpPr>
        <p:spPr>
          <a:xfrm>
            <a:off x="2059406" y="614506"/>
            <a:ext cx="3373039" cy="523220"/>
          </a:xfrm>
          <a:prstGeom prst="rect">
            <a:avLst/>
          </a:prstGeom>
          <a:noFill/>
        </p:spPr>
        <p:txBody>
          <a:bodyPr wrap="none" rtlCol="0">
            <a:spAutoFit/>
          </a:bodyPr>
          <a:lstStyle/>
          <a:p>
            <a:r>
              <a:rPr lang="uk-UA" sz="2800" dirty="0">
                <a:solidFill>
                  <a:schemeClr val="bg1"/>
                </a:solidFill>
                <a:latin typeface="Montserrat SemiBold" pitchFamily="2" charset="-52"/>
              </a:rPr>
              <a:t>ПРОФІЛАКТИКА</a:t>
            </a:r>
          </a:p>
        </p:txBody>
      </p:sp>
      <p:sp>
        <p:nvSpPr>
          <p:cNvPr id="43" name="Скругленный прямоугольник 42"/>
          <p:cNvSpPr/>
          <p:nvPr/>
        </p:nvSpPr>
        <p:spPr>
          <a:xfrm>
            <a:off x="6096001" y="526651"/>
            <a:ext cx="5712620" cy="725840"/>
          </a:xfrm>
          <a:prstGeom prst="roundRect">
            <a:avLst>
              <a:gd name="adj" fmla="val 50000"/>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44" name="Google Shape;100;p2"/>
          <p:cNvSpPr txBox="1"/>
          <p:nvPr/>
        </p:nvSpPr>
        <p:spPr>
          <a:xfrm>
            <a:off x="6234909" y="658759"/>
            <a:ext cx="5573712"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2400" b="1" dirty="0">
                <a:solidFill>
                  <a:srgbClr val="FFC000"/>
                </a:solidFill>
                <a:latin typeface="Montserrat Medium" panose="00000600000000000000" pitchFamily="2" charset="-52"/>
                <a:ea typeface="Proxima Nova"/>
                <a:cs typeface="Proxima Nova"/>
                <a:sym typeface="Proxima Nova"/>
              </a:rPr>
              <a:t>ВЗАЄМОДІЯ З ГРОМАДСЬКІСТЮ</a:t>
            </a:r>
            <a:endParaRPr sz="2400" b="1" dirty="0">
              <a:solidFill>
                <a:srgbClr val="FFC000"/>
              </a:solidFill>
              <a:latin typeface="Montserrat Medium" panose="00000600000000000000" pitchFamily="2" charset="-52"/>
              <a:ea typeface="Proxima Nova"/>
              <a:cs typeface="Proxima Nova"/>
              <a:sym typeface="Proxima Nova"/>
            </a:endParaRPr>
          </a:p>
        </p:txBody>
      </p:sp>
      <p:sp>
        <p:nvSpPr>
          <p:cNvPr id="53" name="TextBox 52"/>
          <p:cNvSpPr txBox="1"/>
          <p:nvPr/>
        </p:nvSpPr>
        <p:spPr>
          <a:xfrm>
            <a:off x="7000494" y="1991113"/>
            <a:ext cx="3903633" cy="461665"/>
          </a:xfrm>
          <a:prstGeom prst="rect">
            <a:avLst/>
          </a:prstGeom>
          <a:noFill/>
        </p:spPr>
        <p:txBody>
          <a:bodyPr wrap="none" rtlCol="0">
            <a:spAutoFit/>
          </a:bodyPr>
          <a:lstStyle/>
          <a:p>
            <a:r>
              <a:rPr lang="uk-UA" sz="2400" b="1" u="sng" dirty="0">
                <a:solidFill>
                  <a:srgbClr val="182947"/>
                </a:solidFill>
                <a:latin typeface="Montserrat Medium" pitchFamily="2" charset="-52"/>
              </a:rPr>
              <a:t>Говорили на такі теми:</a:t>
            </a:r>
          </a:p>
        </p:txBody>
      </p:sp>
      <p:sp>
        <p:nvSpPr>
          <p:cNvPr id="54" name="TextBox 53"/>
          <p:cNvSpPr txBox="1"/>
          <p:nvPr/>
        </p:nvSpPr>
        <p:spPr>
          <a:xfrm>
            <a:off x="6421445" y="2887766"/>
            <a:ext cx="5207531" cy="2031325"/>
          </a:xfrm>
          <a:prstGeom prst="rect">
            <a:avLst/>
          </a:prstGeom>
          <a:noFill/>
        </p:spPr>
        <p:txBody>
          <a:bodyPr wrap="square" rtlCol="0">
            <a:spAutoFit/>
          </a:bodyPr>
          <a:lstStyle/>
          <a:p>
            <a:pPr marL="285750" indent="-285750">
              <a:buFont typeface="Wingdings" panose="05000000000000000000" pitchFamily="2" charset="2"/>
              <a:buChar char="§"/>
            </a:pPr>
            <a:r>
              <a:rPr lang="uk-UA" sz="1800" b="1" dirty="0">
                <a:solidFill>
                  <a:srgbClr val="182947"/>
                </a:solidFill>
                <a:latin typeface="Montserrat Light" panose="00000400000000000000" pitchFamily="2" charset="-52"/>
              </a:rPr>
              <a:t>Як не стати жертвою шахрайських дій</a:t>
            </a:r>
          </a:p>
          <a:p>
            <a:pPr marL="285750" indent="-285750">
              <a:buFont typeface="Wingdings" panose="05000000000000000000" pitchFamily="2" charset="2"/>
              <a:buChar char="§"/>
            </a:pPr>
            <a:r>
              <a:rPr lang="uk-UA" sz="1800" b="1" dirty="0">
                <a:solidFill>
                  <a:srgbClr val="182947"/>
                </a:solidFill>
                <a:latin typeface="Montserrat Light" panose="00000400000000000000" pitchFamily="2" charset="-52"/>
              </a:rPr>
              <a:t>Недопущення керування транспортом у нетверезому стані</a:t>
            </a:r>
          </a:p>
          <a:p>
            <a:pPr marL="285750" indent="-285750">
              <a:buFont typeface="Wingdings" panose="05000000000000000000" pitchFamily="2" charset="2"/>
              <a:buChar char="§"/>
            </a:pPr>
            <a:r>
              <a:rPr lang="uk-UA" sz="1800" b="1" dirty="0">
                <a:solidFill>
                  <a:srgbClr val="182947"/>
                </a:solidFill>
                <a:latin typeface="Montserrat Light" panose="00000400000000000000" pitchFamily="2" charset="-52"/>
              </a:rPr>
              <a:t>Профорієнтаційні бесіди </a:t>
            </a:r>
          </a:p>
          <a:p>
            <a:pPr marL="285750" indent="-285750">
              <a:buFont typeface="Wingdings" panose="05000000000000000000" pitchFamily="2" charset="2"/>
              <a:buChar char="§"/>
            </a:pPr>
            <a:r>
              <a:rPr lang="uk-UA" sz="1800" b="1" dirty="0">
                <a:solidFill>
                  <a:srgbClr val="182947"/>
                </a:solidFill>
                <a:latin typeface="Montserrat Light" panose="00000400000000000000" pitchFamily="2" charset="-52"/>
              </a:rPr>
              <a:t>Недопущення порушень громадського порядку</a:t>
            </a:r>
          </a:p>
          <a:p>
            <a:pPr marL="342900" indent="-342900">
              <a:buFont typeface="Wingdings" panose="05000000000000000000" pitchFamily="2" charset="2"/>
              <a:buChar char="§"/>
            </a:pPr>
            <a:endParaRPr lang="uk-UA" sz="1800" b="1" dirty="0">
              <a:solidFill>
                <a:srgbClr val="FF0000"/>
              </a:solidFill>
              <a:latin typeface="Montserrat Light" panose="00000400000000000000" pitchFamily="2" charset="-52"/>
            </a:endParaRPr>
          </a:p>
        </p:txBody>
      </p:sp>
      <p:grpSp>
        <p:nvGrpSpPr>
          <p:cNvPr id="13" name="Группа 12"/>
          <p:cNvGrpSpPr/>
          <p:nvPr/>
        </p:nvGrpSpPr>
        <p:grpSpPr>
          <a:xfrm>
            <a:off x="1601520" y="1622337"/>
            <a:ext cx="4364826" cy="3509318"/>
            <a:chOff x="589945" y="1669443"/>
            <a:chExt cx="4364826" cy="3509318"/>
          </a:xfrm>
        </p:grpSpPr>
        <p:pic>
          <p:nvPicPr>
            <p:cNvPr id="39" name="Рисунок 3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3528" y="1892750"/>
              <a:ext cx="658389" cy="658389"/>
            </a:xfrm>
            <a:prstGeom prst="rect">
              <a:avLst/>
            </a:prstGeom>
          </p:spPr>
        </p:pic>
        <p:sp>
          <p:nvSpPr>
            <p:cNvPr id="45" name="Google Shape;188;p7"/>
            <p:cNvSpPr txBox="1"/>
            <p:nvPr/>
          </p:nvSpPr>
          <p:spPr>
            <a:xfrm>
              <a:off x="1248334" y="1669443"/>
              <a:ext cx="3706437"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800" dirty="0">
                  <a:solidFill>
                    <a:srgbClr val="182947"/>
                  </a:solidFill>
                  <a:latin typeface="Montserrat SemiBold" panose="00000700000000000000" pitchFamily="2" charset="-52"/>
                  <a:ea typeface="Proxima Nova"/>
                  <a:cs typeface="Proxima Nova"/>
                  <a:sym typeface="Proxima Nova"/>
                </a:rPr>
                <a:t>На засіданнях виконкому</a:t>
              </a:r>
              <a:endParaRPr sz="1800" dirty="0">
                <a:solidFill>
                  <a:srgbClr val="182947"/>
                </a:solidFill>
                <a:latin typeface="Montserrat SemiBold" panose="00000700000000000000" pitchFamily="2" charset="-52"/>
                <a:ea typeface="Proxima Nova"/>
                <a:cs typeface="Proxima Nova"/>
                <a:sym typeface="Proxima Nova"/>
              </a:endParaRPr>
            </a:p>
          </p:txBody>
        </p:sp>
        <p:pic>
          <p:nvPicPr>
            <p:cNvPr id="46" name="Рисунок 4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9945" y="3039786"/>
              <a:ext cx="658389" cy="658389"/>
            </a:xfrm>
            <a:prstGeom prst="rect">
              <a:avLst/>
            </a:prstGeom>
          </p:spPr>
        </p:pic>
        <p:sp>
          <p:nvSpPr>
            <p:cNvPr id="47" name="Google Shape;188;p7"/>
            <p:cNvSpPr txBox="1"/>
            <p:nvPr/>
          </p:nvSpPr>
          <p:spPr>
            <a:xfrm>
              <a:off x="1248334" y="2907466"/>
              <a:ext cx="3514317"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800" dirty="0">
                  <a:solidFill>
                    <a:srgbClr val="182947"/>
                  </a:solidFill>
                  <a:latin typeface="Montserrat SemiBold" panose="00000700000000000000" pitchFamily="2" charset="-52"/>
                  <a:ea typeface="Proxima Nova"/>
                  <a:cs typeface="Proxima Nova"/>
                  <a:sym typeface="Proxima Nova"/>
                </a:rPr>
                <a:t>У </a:t>
              </a:r>
              <a:r>
                <a:rPr lang="uk-UA" sz="1800" dirty="0" err="1">
                  <a:solidFill>
                    <a:srgbClr val="182947"/>
                  </a:solidFill>
                  <a:latin typeface="Montserrat SemiBold" panose="00000700000000000000" pitchFamily="2" charset="-52"/>
                  <a:ea typeface="Proxima Nova"/>
                  <a:cs typeface="Proxima Nova"/>
                  <a:sym typeface="Proxima Nova"/>
                </a:rPr>
                <a:t>старостинських</a:t>
              </a:r>
              <a:r>
                <a:rPr lang="uk-UA" sz="1800" dirty="0">
                  <a:solidFill>
                    <a:srgbClr val="182947"/>
                  </a:solidFill>
                  <a:latin typeface="Montserrat SemiBold" panose="00000700000000000000" pitchFamily="2" charset="-52"/>
                  <a:ea typeface="Proxima Nova"/>
                  <a:cs typeface="Proxima Nova"/>
                  <a:sym typeface="Proxima Nova"/>
                </a:rPr>
                <a:t> округах</a:t>
              </a:r>
              <a:endParaRPr sz="1800" dirty="0">
                <a:solidFill>
                  <a:srgbClr val="182947"/>
                </a:solidFill>
                <a:latin typeface="Montserrat SemiBold" panose="00000700000000000000" pitchFamily="2" charset="-52"/>
                <a:ea typeface="Proxima Nova"/>
                <a:cs typeface="Proxima Nova"/>
                <a:sym typeface="Proxima Nova"/>
              </a:endParaRPr>
            </a:p>
          </p:txBody>
        </p:sp>
        <p:sp>
          <p:nvSpPr>
            <p:cNvPr id="55" name="Скругленный прямоугольник 54"/>
            <p:cNvSpPr/>
            <p:nvPr/>
          </p:nvSpPr>
          <p:spPr>
            <a:xfrm>
              <a:off x="1298422" y="2094660"/>
              <a:ext cx="1916224" cy="606683"/>
            </a:xfrm>
            <a:prstGeom prst="roundRect">
              <a:avLst>
                <a:gd name="adj" fmla="val 50000"/>
              </a:avLst>
            </a:prstGeom>
            <a:solidFill>
              <a:srgbClr val="182947"/>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56" name="TextBox 55"/>
            <p:cNvSpPr txBox="1"/>
            <p:nvPr/>
          </p:nvSpPr>
          <p:spPr>
            <a:xfrm>
              <a:off x="2020507" y="2073785"/>
              <a:ext cx="508473" cy="646331"/>
            </a:xfrm>
            <a:prstGeom prst="rect">
              <a:avLst/>
            </a:prstGeom>
            <a:noFill/>
            <a:ln>
              <a:noFill/>
            </a:ln>
          </p:spPr>
          <p:txBody>
            <a:bodyPr wrap="none" rtlCol="0">
              <a:spAutoFit/>
            </a:bodyPr>
            <a:lstStyle/>
            <a:p>
              <a:r>
                <a:rPr lang="uk-UA" sz="3600" dirty="0">
                  <a:solidFill>
                    <a:schemeClr val="bg1"/>
                  </a:solidFill>
                  <a:latin typeface="Montserrat ExtraBold" pitchFamily="2" charset="-52"/>
                </a:rPr>
                <a:t>4</a:t>
              </a:r>
            </a:p>
          </p:txBody>
        </p:sp>
        <p:grpSp>
          <p:nvGrpSpPr>
            <p:cNvPr id="8" name="Группа 7"/>
            <p:cNvGrpSpPr/>
            <p:nvPr/>
          </p:nvGrpSpPr>
          <p:grpSpPr>
            <a:xfrm>
              <a:off x="1290984" y="3304201"/>
              <a:ext cx="1916224" cy="646331"/>
              <a:chOff x="1335492" y="3686331"/>
              <a:chExt cx="1916224" cy="646331"/>
            </a:xfrm>
          </p:grpSpPr>
          <p:sp>
            <p:nvSpPr>
              <p:cNvPr id="57" name="Скругленный прямоугольник 56"/>
              <p:cNvSpPr/>
              <p:nvPr/>
            </p:nvSpPr>
            <p:spPr>
              <a:xfrm>
                <a:off x="1335492" y="3725979"/>
                <a:ext cx="1916224" cy="606683"/>
              </a:xfrm>
              <a:prstGeom prst="roundRect">
                <a:avLst>
                  <a:gd name="adj" fmla="val 50000"/>
                </a:avLst>
              </a:prstGeom>
              <a:solidFill>
                <a:srgbClr val="182947"/>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58" name="TextBox 57"/>
              <p:cNvSpPr txBox="1"/>
              <p:nvPr/>
            </p:nvSpPr>
            <p:spPr>
              <a:xfrm>
                <a:off x="2134292" y="3686331"/>
                <a:ext cx="463588" cy="646331"/>
              </a:xfrm>
              <a:prstGeom prst="rect">
                <a:avLst/>
              </a:prstGeom>
              <a:noFill/>
              <a:ln>
                <a:noFill/>
              </a:ln>
            </p:spPr>
            <p:txBody>
              <a:bodyPr wrap="none" rtlCol="0">
                <a:spAutoFit/>
              </a:bodyPr>
              <a:lstStyle/>
              <a:p>
                <a:r>
                  <a:rPr lang="uk-UA" sz="3600" dirty="0">
                    <a:solidFill>
                      <a:schemeClr val="bg1"/>
                    </a:solidFill>
                    <a:latin typeface="Montserrat ExtraBold" pitchFamily="2" charset="-52"/>
                  </a:rPr>
                  <a:t>3</a:t>
                </a:r>
              </a:p>
            </p:txBody>
          </p:sp>
        </p:grpSp>
        <p:sp>
          <p:nvSpPr>
            <p:cNvPr id="61" name="TextBox 60"/>
            <p:cNvSpPr txBox="1"/>
            <p:nvPr/>
          </p:nvSpPr>
          <p:spPr>
            <a:xfrm>
              <a:off x="1885869" y="4532430"/>
              <a:ext cx="372218" cy="646331"/>
            </a:xfrm>
            <a:prstGeom prst="rect">
              <a:avLst/>
            </a:prstGeom>
            <a:noFill/>
            <a:ln>
              <a:noFill/>
            </a:ln>
          </p:spPr>
          <p:txBody>
            <a:bodyPr wrap="none" rtlCol="0">
              <a:spAutoFit/>
            </a:bodyPr>
            <a:lstStyle/>
            <a:p>
              <a:r>
                <a:rPr lang="en-US" sz="3600" dirty="0">
                  <a:solidFill>
                    <a:schemeClr val="bg1"/>
                  </a:solidFill>
                  <a:latin typeface="Montserrat ExtraBold" pitchFamily="2" charset="-52"/>
                </a:rPr>
                <a:t>1</a:t>
              </a:r>
              <a:endParaRPr lang="uk-UA" sz="3600" dirty="0">
                <a:solidFill>
                  <a:schemeClr val="bg1"/>
                </a:solidFill>
                <a:latin typeface="Montserrat ExtraBold" pitchFamily="2" charset="-52"/>
              </a:endParaRPr>
            </a:p>
          </p:txBody>
        </p:sp>
      </p:grpSp>
    </p:spTree>
    <p:extLst>
      <p:ext uri="{BB962C8B-B14F-4D97-AF65-F5344CB8AC3E}">
        <p14:creationId xmlns:p14="http://schemas.microsoft.com/office/powerpoint/2010/main" val="27776281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90" name="Google Shape;90;p1"/>
          <p:cNvSpPr txBox="1"/>
          <p:nvPr/>
        </p:nvSpPr>
        <p:spPr>
          <a:xfrm>
            <a:off x="3687724" y="4498867"/>
            <a:ext cx="4816549" cy="70784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uk-UA" sz="4000" dirty="0">
                <a:solidFill>
                  <a:srgbClr val="182947"/>
                </a:solidFill>
                <a:latin typeface="Montserrat SemiBold" panose="00000700000000000000" pitchFamily="2" charset="-52"/>
              </a:rPr>
              <a:t>з</a:t>
            </a:r>
            <a:r>
              <a:rPr lang="uk-UA" sz="4000" b="0" i="0" u="none" strike="noStrike" cap="none" dirty="0">
                <a:solidFill>
                  <a:srgbClr val="182947"/>
                </a:solidFill>
                <a:latin typeface="Montserrat SemiBold" panose="00000700000000000000" pitchFamily="2" charset="-52"/>
                <a:sym typeface="Arial"/>
              </a:rPr>
              <a:t>а 2024 рік</a:t>
            </a:r>
            <a:endParaRPr sz="2000" dirty="0">
              <a:latin typeface="Montserrat SemiBold" panose="00000700000000000000" pitchFamily="2" charset="-52"/>
            </a:endParaRPr>
          </a:p>
        </p:txBody>
      </p:sp>
      <p:pic>
        <p:nvPicPr>
          <p:cNvPr id="9" name="Google Shape;93;p1"/>
          <p:cNvPicPr preferRelativeResize="0"/>
          <p:nvPr/>
        </p:nvPicPr>
        <p:blipFill rotWithShape="1">
          <a:blip r:embed="rId3">
            <a:alphaModFix/>
          </a:blip>
          <a:srcRect/>
          <a:stretch/>
        </p:blipFill>
        <p:spPr>
          <a:xfrm>
            <a:off x="-961034" y="-154205"/>
            <a:ext cx="3807516" cy="3195118"/>
          </a:xfrm>
          <a:prstGeom prst="rect">
            <a:avLst/>
          </a:prstGeom>
          <a:noFill/>
          <a:ln>
            <a:noFill/>
          </a:ln>
        </p:spPr>
      </p:pic>
      <p:sp>
        <p:nvSpPr>
          <p:cNvPr id="4" name="Скругленный прямоугольник 3"/>
          <p:cNvSpPr/>
          <p:nvPr/>
        </p:nvSpPr>
        <p:spPr>
          <a:xfrm>
            <a:off x="3687725" y="3429000"/>
            <a:ext cx="4816549" cy="776178"/>
          </a:xfrm>
          <a:prstGeom prst="roundRect">
            <a:avLst/>
          </a:prstGeom>
          <a:solidFill>
            <a:srgbClr val="182947"/>
          </a:solidFill>
          <a:ln w="28575">
            <a:solidFill>
              <a:srgbClr val="1829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5" name="TextBox 4"/>
          <p:cNvSpPr txBox="1"/>
          <p:nvPr/>
        </p:nvSpPr>
        <p:spPr>
          <a:xfrm>
            <a:off x="5386510" y="3463146"/>
            <a:ext cx="1418978" cy="707886"/>
          </a:xfrm>
          <a:prstGeom prst="rect">
            <a:avLst/>
          </a:prstGeom>
          <a:noFill/>
        </p:spPr>
        <p:txBody>
          <a:bodyPr wrap="none" rtlCol="0">
            <a:spAutoFit/>
          </a:bodyPr>
          <a:lstStyle/>
          <a:p>
            <a:r>
              <a:rPr lang="uk-UA" sz="4000" dirty="0">
                <a:solidFill>
                  <a:schemeClr val="bg1"/>
                </a:solidFill>
                <a:latin typeface="Montserrat ExtraBold" pitchFamily="2" charset="-52"/>
              </a:rPr>
              <a:t>ЗВІТ</a:t>
            </a:r>
          </a:p>
        </p:txBody>
      </p:sp>
      <p:sp>
        <p:nvSpPr>
          <p:cNvPr id="6" name="TextBox 5"/>
          <p:cNvSpPr txBox="1"/>
          <p:nvPr/>
        </p:nvSpPr>
        <p:spPr>
          <a:xfrm>
            <a:off x="1642349" y="642157"/>
            <a:ext cx="4681090" cy="523220"/>
          </a:xfrm>
          <a:prstGeom prst="rect">
            <a:avLst/>
          </a:prstGeom>
          <a:noFill/>
        </p:spPr>
        <p:txBody>
          <a:bodyPr wrap="none" rtlCol="0">
            <a:spAutoFit/>
          </a:bodyPr>
          <a:lstStyle/>
          <a:p>
            <a:r>
              <a:rPr lang="uk-UA" sz="2800" dirty="0">
                <a:solidFill>
                  <a:srgbClr val="FF0000"/>
                </a:solidFill>
                <a:latin typeface="Montserrat SemiBold" pitchFamily="2" charset="-52"/>
              </a:rPr>
              <a:t>БУЧАНСЬКА</a:t>
            </a:r>
            <a:r>
              <a:rPr lang="uk-UA" sz="2800" dirty="0">
                <a:solidFill>
                  <a:schemeClr val="bg1"/>
                </a:solidFill>
                <a:latin typeface="Montserrat SemiBold" pitchFamily="2" charset="-52"/>
              </a:rPr>
              <a:t> ГРОМАДИ</a:t>
            </a:r>
          </a:p>
        </p:txBody>
      </p:sp>
      <p:pic>
        <p:nvPicPr>
          <p:cNvPr id="2" name="Рисунок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Google Shape;93;p1"/>
          <p:cNvPicPr preferRelativeResize="0"/>
          <p:nvPr/>
        </p:nvPicPr>
        <p:blipFill rotWithShape="1">
          <a:blip r:embed="rId3">
            <a:alphaModFix/>
          </a:blip>
          <a:srcRect/>
          <a:stretch/>
        </p:blipFill>
        <p:spPr>
          <a:xfrm>
            <a:off x="-984617" y="-132362"/>
            <a:ext cx="3807516" cy="3195118"/>
          </a:xfrm>
          <a:prstGeom prst="rect">
            <a:avLst/>
          </a:prstGeom>
          <a:noFill/>
          <a:ln>
            <a:noFill/>
          </a:ln>
        </p:spPr>
      </p:pic>
      <p:sp>
        <p:nvSpPr>
          <p:cNvPr id="11" name="Скругленный прямоугольник 10"/>
          <p:cNvSpPr/>
          <p:nvPr/>
        </p:nvSpPr>
        <p:spPr>
          <a:xfrm>
            <a:off x="1602680" y="526652"/>
            <a:ext cx="4221177" cy="725839"/>
          </a:xfrm>
          <a:prstGeom prst="roundRect">
            <a:avLst>
              <a:gd name="adj" fmla="val 50000"/>
            </a:avLst>
          </a:prstGeom>
          <a:solidFill>
            <a:srgbClr val="182947"/>
          </a:solidFill>
          <a:ln w="28575">
            <a:solidFill>
              <a:srgbClr val="1829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12" name="TextBox 11"/>
          <p:cNvSpPr txBox="1"/>
          <p:nvPr/>
        </p:nvSpPr>
        <p:spPr>
          <a:xfrm>
            <a:off x="2059406" y="614506"/>
            <a:ext cx="3373039" cy="523220"/>
          </a:xfrm>
          <a:prstGeom prst="rect">
            <a:avLst/>
          </a:prstGeom>
          <a:noFill/>
        </p:spPr>
        <p:txBody>
          <a:bodyPr wrap="none" rtlCol="0">
            <a:spAutoFit/>
          </a:bodyPr>
          <a:lstStyle/>
          <a:p>
            <a:r>
              <a:rPr lang="uk-UA" sz="2800" dirty="0">
                <a:solidFill>
                  <a:schemeClr val="bg1"/>
                </a:solidFill>
                <a:latin typeface="Montserrat SemiBold" pitchFamily="2" charset="-52"/>
              </a:rPr>
              <a:t>ПРОФІЛАКТИКА</a:t>
            </a:r>
          </a:p>
        </p:txBody>
      </p:sp>
      <p:sp>
        <p:nvSpPr>
          <p:cNvPr id="43" name="Скругленный прямоугольник 42"/>
          <p:cNvSpPr/>
          <p:nvPr/>
        </p:nvSpPr>
        <p:spPr>
          <a:xfrm>
            <a:off x="6096001" y="526651"/>
            <a:ext cx="5712620" cy="725840"/>
          </a:xfrm>
          <a:prstGeom prst="roundRect">
            <a:avLst>
              <a:gd name="adj" fmla="val 50000"/>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44" name="Google Shape;100;p2"/>
          <p:cNvSpPr txBox="1"/>
          <p:nvPr/>
        </p:nvSpPr>
        <p:spPr>
          <a:xfrm>
            <a:off x="6234909" y="658759"/>
            <a:ext cx="5573712"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2400" b="1" dirty="0">
                <a:solidFill>
                  <a:srgbClr val="FFC000"/>
                </a:solidFill>
                <a:latin typeface="Montserrat Medium" panose="00000600000000000000" pitchFamily="2" charset="-52"/>
                <a:ea typeface="Proxima Nova"/>
                <a:cs typeface="Proxima Nova"/>
                <a:sym typeface="Proxima Nova"/>
              </a:rPr>
              <a:t>ВЗАЄМОДІЯ З ГРОМАДСЬКІСТЮ</a:t>
            </a:r>
            <a:endParaRPr sz="2400" b="1" dirty="0">
              <a:solidFill>
                <a:srgbClr val="FFC000"/>
              </a:solidFill>
              <a:latin typeface="Montserrat Medium" panose="00000600000000000000" pitchFamily="2" charset="-52"/>
              <a:ea typeface="Proxima Nova"/>
              <a:cs typeface="Proxima Nova"/>
              <a:sym typeface="Proxima Nova"/>
            </a:endParaRPr>
          </a:p>
        </p:txBody>
      </p:sp>
      <p:sp>
        <p:nvSpPr>
          <p:cNvPr id="37" name="TextBox 36"/>
          <p:cNvSpPr txBox="1"/>
          <p:nvPr/>
        </p:nvSpPr>
        <p:spPr>
          <a:xfrm>
            <a:off x="4557820" y="1981817"/>
            <a:ext cx="4017092" cy="584775"/>
          </a:xfrm>
          <a:prstGeom prst="rect">
            <a:avLst/>
          </a:prstGeom>
          <a:noFill/>
        </p:spPr>
        <p:txBody>
          <a:bodyPr wrap="square" rtlCol="0">
            <a:spAutoFit/>
          </a:bodyPr>
          <a:lstStyle/>
          <a:p>
            <a:pPr algn="just"/>
            <a:r>
              <a:rPr lang="uk-UA" sz="1600" dirty="0">
                <a:solidFill>
                  <a:srgbClr val="182947"/>
                </a:solidFill>
                <a:latin typeface="Montserrat SemiBold" pitchFamily="2" charset="-52"/>
              </a:rPr>
              <a:t>Зустрічі з представниками</a:t>
            </a:r>
          </a:p>
          <a:p>
            <a:pPr algn="just"/>
            <a:r>
              <a:rPr lang="uk-UA" sz="1600" dirty="0">
                <a:solidFill>
                  <a:srgbClr val="182947"/>
                </a:solidFill>
                <a:latin typeface="Montserrat SemiBold" pitchFamily="2" charset="-52"/>
              </a:rPr>
              <a:t>Місцевих підприємств:</a:t>
            </a:r>
          </a:p>
        </p:txBody>
      </p:sp>
      <p:grpSp>
        <p:nvGrpSpPr>
          <p:cNvPr id="7" name="Группа 6"/>
          <p:cNvGrpSpPr/>
          <p:nvPr/>
        </p:nvGrpSpPr>
        <p:grpSpPr>
          <a:xfrm>
            <a:off x="3453267" y="1936931"/>
            <a:ext cx="5285461" cy="720514"/>
            <a:chOff x="810539" y="1981241"/>
            <a:chExt cx="5285461" cy="720514"/>
          </a:xfrm>
        </p:grpSpPr>
        <p:sp>
          <p:nvSpPr>
            <p:cNvPr id="38" name="Скругленный прямоугольник 37"/>
            <p:cNvSpPr/>
            <p:nvPr/>
          </p:nvSpPr>
          <p:spPr>
            <a:xfrm>
              <a:off x="810539" y="1981241"/>
              <a:ext cx="5285461" cy="715452"/>
            </a:xfrm>
            <a:prstGeom prst="roundRect">
              <a:avLst>
                <a:gd name="adj" fmla="val 50000"/>
              </a:avLst>
            </a:prstGeom>
            <a:noFill/>
            <a:ln w="28575">
              <a:solidFill>
                <a:srgbClr val="1829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srgbClr val="FFC000"/>
                </a:solidFill>
              </a:endParaRPr>
            </a:p>
          </p:txBody>
        </p:sp>
        <p:pic>
          <p:nvPicPr>
            <p:cNvPr id="35" name="Google Shape;99;p2"/>
            <p:cNvPicPr preferRelativeResize="0"/>
            <p:nvPr/>
          </p:nvPicPr>
          <p:blipFill rotWithShape="1">
            <a:blip r:embed="rId5">
              <a:alphaModFix/>
            </a:blip>
            <a:srcRect/>
            <a:stretch/>
          </p:blipFill>
          <p:spPr>
            <a:xfrm>
              <a:off x="810539" y="1981241"/>
              <a:ext cx="781498" cy="720514"/>
            </a:xfrm>
            <a:prstGeom prst="rect">
              <a:avLst/>
            </a:prstGeom>
            <a:noFill/>
            <a:ln>
              <a:noFill/>
            </a:ln>
          </p:spPr>
        </p:pic>
      </p:grpSp>
      <p:sp>
        <p:nvSpPr>
          <p:cNvPr id="66" name="TextBox 65"/>
          <p:cNvSpPr txBox="1"/>
          <p:nvPr/>
        </p:nvSpPr>
        <p:spPr>
          <a:xfrm>
            <a:off x="4283092" y="4128550"/>
            <a:ext cx="3903633" cy="461665"/>
          </a:xfrm>
          <a:prstGeom prst="rect">
            <a:avLst/>
          </a:prstGeom>
          <a:noFill/>
        </p:spPr>
        <p:txBody>
          <a:bodyPr wrap="none" rtlCol="0">
            <a:spAutoFit/>
          </a:bodyPr>
          <a:lstStyle/>
          <a:p>
            <a:r>
              <a:rPr lang="uk-UA" sz="2400" b="1" u="sng" dirty="0">
                <a:solidFill>
                  <a:srgbClr val="182947"/>
                </a:solidFill>
                <a:latin typeface="Montserrat Medium" pitchFamily="2" charset="-52"/>
              </a:rPr>
              <a:t>Говорили на такі теми:</a:t>
            </a:r>
          </a:p>
        </p:txBody>
      </p:sp>
      <p:sp>
        <p:nvSpPr>
          <p:cNvPr id="67" name="TextBox 66"/>
          <p:cNvSpPr txBox="1"/>
          <p:nvPr/>
        </p:nvSpPr>
        <p:spPr>
          <a:xfrm>
            <a:off x="3606558" y="4826675"/>
            <a:ext cx="5132170" cy="2031325"/>
          </a:xfrm>
          <a:prstGeom prst="rect">
            <a:avLst/>
          </a:prstGeom>
          <a:noFill/>
        </p:spPr>
        <p:txBody>
          <a:bodyPr wrap="square" rtlCol="0">
            <a:spAutoFit/>
          </a:bodyPr>
          <a:lstStyle/>
          <a:p>
            <a:pPr marL="285750" indent="-285750">
              <a:buFont typeface="Wingdings" panose="05000000000000000000" pitchFamily="2" charset="2"/>
              <a:buChar char="ü"/>
            </a:pPr>
            <a:r>
              <a:rPr lang="uk-UA" sz="1800" dirty="0">
                <a:solidFill>
                  <a:srgbClr val="182947"/>
                </a:solidFill>
                <a:latin typeface="Montserrat Light" panose="00000400000000000000" pitchFamily="2" charset="-52"/>
              </a:rPr>
              <a:t>Як не стати жертвою шахрайських дій</a:t>
            </a:r>
          </a:p>
          <a:p>
            <a:pPr marL="285750" indent="-285750">
              <a:buFont typeface="Wingdings" panose="05000000000000000000" pitchFamily="2" charset="2"/>
              <a:buChar char="ü"/>
            </a:pPr>
            <a:r>
              <a:rPr lang="uk-UA" sz="1800" dirty="0">
                <a:solidFill>
                  <a:srgbClr val="182947"/>
                </a:solidFill>
                <a:latin typeface="Montserrat Light" panose="00000400000000000000" pitchFamily="2" charset="-52"/>
              </a:rPr>
              <a:t>Недопущення керування транспортом у нетверезому стані</a:t>
            </a:r>
          </a:p>
          <a:p>
            <a:pPr marL="285750" indent="-285750">
              <a:buFont typeface="Wingdings" panose="05000000000000000000" pitchFamily="2" charset="2"/>
              <a:buChar char="ü"/>
            </a:pPr>
            <a:r>
              <a:rPr lang="uk-UA" sz="1800" dirty="0">
                <a:solidFill>
                  <a:srgbClr val="182947"/>
                </a:solidFill>
                <a:latin typeface="Montserrat Light" panose="00000400000000000000" pitchFamily="2" charset="-52"/>
              </a:rPr>
              <a:t>Профорієнтаційні бесіди </a:t>
            </a:r>
          </a:p>
          <a:p>
            <a:pPr marL="285750" indent="-285750">
              <a:buFont typeface="Wingdings" panose="05000000000000000000" pitchFamily="2" charset="2"/>
              <a:buChar char="ü"/>
            </a:pPr>
            <a:r>
              <a:rPr lang="uk-UA" sz="1800" dirty="0">
                <a:solidFill>
                  <a:srgbClr val="182947"/>
                </a:solidFill>
                <a:latin typeface="Montserrat Light" panose="00000400000000000000" pitchFamily="2" charset="-52"/>
              </a:rPr>
              <a:t>Недопущення порушень громадського порядку</a:t>
            </a:r>
          </a:p>
          <a:p>
            <a:pPr marL="342900" indent="-342900">
              <a:buFont typeface="Wingdings" panose="05000000000000000000" pitchFamily="2" charset="2"/>
              <a:buChar char="§"/>
            </a:pPr>
            <a:endParaRPr lang="uk-UA" sz="1800" b="1" dirty="0">
              <a:solidFill>
                <a:srgbClr val="FF0000"/>
              </a:solidFill>
              <a:latin typeface="Montserrat Light" panose="00000400000000000000" pitchFamily="2" charset="-52"/>
            </a:endParaRPr>
          </a:p>
        </p:txBody>
      </p:sp>
      <p:sp>
        <p:nvSpPr>
          <p:cNvPr id="68" name="TextBox 67"/>
          <p:cNvSpPr txBox="1"/>
          <p:nvPr/>
        </p:nvSpPr>
        <p:spPr>
          <a:xfrm>
            <a:off x="4651659" y="3013657"/>
            <a:ext cx="4743869" cy="646331"/>
          </a:xfrm>
          <a:prstGeom prst="rect">
            <a:avLst/>
          </a:prstGeom>
          <a:noFill/>
        </p:spPr>
        <p:txBody>
          <a:bodyPr wrap="square" rtlCol="0">
            <a:spAutoFit/>
          </a:bodyPr>
          <a:lstStyle/>
          <a:p>
            <a:pPr marL="285750" indent="-285750">
              <a:buFont typeface="Wingdings" panose="05000000000000000000" pitchFamily="2" charset="2"/>
              <a:buChar char="§"/>
            </a:pPr>
            <a:r>
              <a:rPr lang="ru-RU" sz="1800" dirty="0">
                <a:solidFill>
                  <a:srgbClr val="182947"/>
                </a:solidFill>
                <a:latin typeface="Montserrat Light" pitchFamily="2" charset="-52"/>
              </a:rPr>
              <a:t>ПСП «ЯВІР»</a:t>
            </a:r>
          </a:p>
          <a:p>
            <a:pPr marL="285750" indent="-285750">
              <a:buFont typeface="Wingdings" panose="05000000000000000000" pitchFamily="2" charset="2"/>
              <a:buChar char="§"/>
            </a:pPr>
            <a:r>
              <a:rPr lang="ru-RU" sz="1800" dirty="0">
                <a:solidFill>
                  <a:srgbClr val="182947"/>
                </a:solidFill>
                <a:latin typeface="Montserrat Light" pitchFamily="2" charset="-52"/>
              </a:rPr>
              <a:t>ПСП «БУРАН»</a:t>
            </a:r>
          </a:p>
        </p:txBody>
      </p:sp>
    </p:spTree>
    <p:extLst>
      <p:ext uri="{BB962C8B-B14F-4D97-AF65-F5344CB8AC3E}">
        <p14:creationId xmlns:p14="http://schemas.microsoft.com/office/powerpoint/2010/main" val="1634190273"/>
      </p:ext>
    </p:extLst>
  </p:cSld>
  <p:clrMapOvr>
    <a:masterClrMapping/>
  </p:clrMapOvr>
</p:sld>
</file>

<file path=ppt/theme/theme1.xml><?xml version="1.0" encoding="utf-8"?>
<a:theme xmlns:a="http://schemas.openxmlformats.org/drawingml/2006/main" name="Тема Office">
  <a:themeElements>
    <a:clrScheme name="Стандартная">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1149</TotalTime>
  <Words>1166</Words>
  <Application>Microsoft Office PowerPoint</Application>
  <PresentationFormat>Широкий екран</PresentationFormat>
  <Paragraphs>319</Paragraphs>
  <Slides>23</Slides>
  <Notes>23</Notes>
  <HiddenSlides>0</HiddenSlides>
  <MMClips>0</MMClips>
  <ScaleCrop>false</ScaleCrop>
  <HeadingPairs>
    <vt:vector size="6" baseType="variant">
      <vt:variant>
        <vt:lpstr>Використані шрифти</vt:lpstr>
      </vt:variant>
      <vt:variant>
        <vt:i4>8</vt:i4>
      </vt:variant>
      <vt:variant>
        <vt:lpstr>Тема</vt:lpstr>
      </vt:variant>
      <vt:variant>
        <vt:i4>1</vt:i4>
      </vt:variant>
      <vt:variant>
        <vt:lpstr>Заголовки слайдів</vt:lpstr>
      </vt:variant>
      <vt:variant>
        <vt:i4>23</vt:i4>
      </vt:variant>
    </vt:vector>
  </HeadingPairs>
  <TitlesOfParts>
    <vt:vector size="32" baseType="lpstr">
      <vt:lpstr>Wingdings</vt:lpstr>
      <vt:lpstr>Arial</vt:lpstr>
      <vt:lpstr>Calibri</vt:lpstr>
      <vt:lpstr>Montserrat Medium</vt:lpstr>
      <vt:lpstr>Proxima Nova</vt:lpstr>
      <vt:lpstr>Montserrat ExtraBold</vt:lpstr>
      <vt:lpstr>Montserrat SemiBold</vt:lpstr>
      <vt:lpstr>Montserrat Light</vt:lpstr>
      <vt:lpstr>Тема Office</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TCPO</dc:creator>
  <cp:lastModifiedBy>Admin</cp:lastModifiedBy>
  <cp:revision>101</cp:revision>
  <dcterms:created xsi:type="dcterms:W3CDTF">2020-12-03T09:33:15Z</dcterms:created>
  <dcterms:modified xsi:type="dcterms:W3CDTF">2025-01-23T18:56:48Z</dcterms:modified>
</cp:coreProperties>
</file>